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3" r:id="rId2"/>
  </p:sldMasterIdLst>
  <p:notesMasterIdLst>
    <p:notesMasterId r:id="rId32"/>
  </p:notesMasterIdLst>
  <p:sldIdLst>
    <p:sldId id="256" r:id="rId3"/>
    <p:sldId id="257" r:id="rId4"/>
    <p:sldId id="259" r:id="rId5"/>
    <p:sldId id="260" r:id="rId6"/>
    <p:sldId id="262" r:id="rId7"/>
    <p:sldId id="263" r:id="rId8"/>
    <p:sldId id="264" r:id="rId9"/>
    <p:sldId id="265" r:id="rId10"/>
    <p:sldId id="266" r:id="rId11"/>
    <p:sldId id="267" r:id="rId12"/>
    <p:sldId id="268" r:id="rId13"/>
    <p:sldId id="270" r:id="rId14"/>
    <p:sldId id="272"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88FF"/>
    <a:srgbClr val="009900"/>
    <a:srgbClr val="FF2500"/>
    <a:srgbClr val="FFCC02"/>
    <a:srgbClr val="00A4E4"/>
    <a:srgbClr val="62A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53"/>
    <p:restoredTop sz="85385"/>
  </p:normalViewPr>
  <p:slideViewPr>
    <p:cSldViewPr snapToGrid="0" snapToObjects="1">
      <p:cViewPr varScale="1">
        <p:scale>
          <a:sx n="104" d="100"/>
          <a:sy n="104" d="100"/>
        </p:scale>
        <p:origin x="216" y="44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image" Target="../media/image2.emf"/></Relationships>
</file>

<file path=ppt/diagrams/_rels/drawing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image" Target="../media/image2.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B48720-A1B3-F344-8456-BBAEEBAB5FB6}" type="doc">
      <dgm:prSet loTypeId="urn:microsoft.com/office/officeart/2005/8/layout/bList2" loCatId="" qsTypeId="urn:microsoft.com/office/officeart/2005/8/quickstyle/simple4" qsCatId="simple" csTypeId="urn:microsoft.com/office/officeart/2005/8/colors/accent1_2" csCatId="accent1" phldr="1"/>
      <dgm:spPr/>
    </dgm:pt>
    <dgm:pt modelId="{5075C84F-2E67-C346-8C8B-E3CD18DB18C0}">
      <dgm:prSet phldrT="[Text]"/>
      <dgm:spPr/>
      <dgm:t>
        <a:bodyPr/>
        <a:lstStyle/>
        <a:p>
          <a:pPr algn="l"/>
          <a:r>
            <a:rPr lang="en-US" dirty="0"/>
            <a:t>Dissemination</a:t>
          </a:r>
        </a:p>
      </dgm:t>
    </dgm:pt>
    <dgm:pt modelId="{1089AB52-CDAC-5C4A-914F-37401DDDE28A}" type="parTrans" cxnId="{4AA41126-93D1-C04D-8D1D-3AF41707E4EB}">
      <dgm:prSet/>
      <dgm:spPr/>
      <dgm:t>
        <a:bodyPr/>
        <a:lstStyle/>
        <a:p>
          <a:endParaRPr lang="en-US"/>
        </a:p>
      </dgm:t>
    </dgm:pt>
    <dgm:pt modelId="{D99BBC37-357E-0D4C-93C7-948295467A1B}" type="sibTrans" cxnId="{4AA41126-93D1-C04D-8D1D-3AF41707E4EB}">
      <dgm:prSet/>
      <dgm:spPr/>
      <dgm:t>
        <a:bodyPr/>
        <a:lstStyle/>
        <a:p>
          <a:endParaRPr lang="en-US"/>
        </a:p>
      </dgm:t>
    </dgm:pt>
    <dgm:pt modelId="{78A3AD9A-3C19-694E-8FDA-84528D4B8B19}">
      <dgm:prSet phldrT="[Text]"/>
      <dgm:spPr/>
      <dgm:t>
        <a:bodyPr/>
        <a:lstStyle/>
        <a:p>
          <a:r>
            <a:rPr lang="en-US" dirty="0"/>
            <a:t>Research</a:t>
          </a:r>
        </a:p>
      </dgm:t>
    </dgm:pt>
    <dgm:pt modelId="{EC3D3709-7A39-654B-BC75-45AC243FB2BC}" type="parTrans" cxnId="{64429F8D-D097-6043-BF75-B32672C78A66}">
      <dgm:prSet/>
      <dgm:spPr/>
      <dgm:t>
        <a:bodyPr/>
        <a:lstStyle/>
        <a:p>
          <a:endParaRPr lang="en-US"/>
        </a:p>
      </dgm:t>
    </dgm:pt>
    <dgm:pt modelId="{FC1EA2A0-DDF9-F044-88E1-E5367E8502B5}" type="sibTrans" cxnId="{64429F8D-D097-6043-BF75-B32672C78A66}">
      <dgm:prSet/>
      <dgm:spPr/>
      <dgm:t>
        <a:bodyPr/>
        <a:lstStyle/>
        <a:p>
          <a:endParaRPr lang="en-US"/>
        </a:p>
      </dgm:t>
    </dgm:pt>
    <dgm:pt modelId="{8F5254D8-E1D8-4A4E-BD88-B648F1CABD7C}">
      <dgm:prSet phldrT="[Text]"/>
      <dgm:spPr/>
      <dgm:t>
        <a:bodyPr/>
        <a:lstStyle/>
        <a:p>
          <a:r>
            <a:rPr lang="en-US" dirty="0"/>
            <a:t>Workforce</a:t>
          </a:r>
        </a:p>
        <a:p>
          <a:r>
            <a:rPr lang="en-US" dirty="0"/>
            <a:t>Development</a:t>
          </a:r>
        </a:p>
      </dgm:t>
    </dgm:pt>
    <dgm:pt modelId="{4FC2D2BD-B577-E942-93E8-766DD1BD9D42}" type="parTrans" cxnId="{ABBEA038-5966-0E48-87FB-0A8DCD58968F}">
      <dgm:prSet/>
      <dgm:spPr/>
      <dgm:t>
        <a:bodyPr/>
        <a:lstStyle/>
        <a:p>
          <a:endParaRPr lang="en-US"/>
        </a:p>
      </dgm:t>
    </dgm:pt>
    <dgm:pt modelId="{1D1B8914-D981-7A40-B5D3-838D14AA3152}" type="sibTrans" cxnId="{ABBEA038-5966-0E48-87FB-0A8DCD58968F}">
      <dgm:prSet/>
      <dgm:spPr/>
      <dgm:t>
        <a:bodyPr/>
        <a:lstStyle/>
        <a:p>
          <a:endParaRPr lang="en-US"/>
        </a:p>
      </dgm:t>
    </dgm:pt>
    <dgm:pt modelId="{96371497-4864-BE43-A3E3-3556834BDAA9}" type="pres">
      <dgm:prSet presAssocID="{1AB48720-A1B3-F344-8456-BBAEEBAB5FB6}" presName="diagram" presStyleCnt="0">
        <dgm:presLayoutVars>
          <dgm:dir/>
          <dgm:animLvl val="lvl"/>
          <dgm:resizeHandles val="exact"/>
        </dgm:presLayoutVars>
      </dgm:prSet>
      <dgm:spPr/>
    </dgm:pt>
    <dgm:pt modelId="{37581DDD-CA86-DD4C-87D8-193A0F4D676A}" type="pres">
      <dgm:prSet presAssocID="{78A3AD9A-3C19-694E-8FDA-84528D4B8B19}" presName="compNode" presStyleCnt="0"/>
      <dgm:spPr/>
    </dgm:pt>
    <dgm:pt modelId="{5A9A5576-0CA0-594C-993F-C84455CCD931}" type="pres">
      <dgm:prSet presAssocID="{78A3AD9A-3C19-694E-8FDA-84528D4B8B19}" presName="childRect" presStyleLbl="bgAcc1" presStyleIdx="0" presStyleCnt="3">
        <dgm:presLayoutVars>
          <dgm:bulletEnabled val="1"/>
        </dgm:presLayoutVars>
      </dgm:prSet>
      <dgm:spPr/>
    </dgm:pt>
    <dgm:pt modelId="{C5BD6F89-C999-BF40-B9C1-1CC4DF0B3F7D}" type="pres">
      <dgm:prSet presAssocID="{78A3AD9A-3C19-694E-8FDA-84528D4B8B19}" presName="parentText" presStyleLbl="node1" presStyleIdx="0" presStyleCnt="0">
        <dgm:presLayoutVars>
          <dgm:chMax val="0"/>
          <dgm:bulletEnabled val="1"/>
        </dgm:presLayoutVars>
      </dgm:prSet>
      <dgm:spPr/>
    </dgm:pt>
    <dgm:pt modelId="{D49BAC7B-6748-8042-A961-ED924F42D279}" type="pres">
      <dgm:prSet presAssocID="{78A3AD9A-3C19-694E-8FDA-84528D4B8B19}" presName="parentRect" presStyleLbl="alignNode1" presStyleIdx="0" presStyleCnt="3"/>
      <dgm:spPr/>
    </dgm:pt>
    <dgm:pt modelId="{D850F567-D13A-6D42-8569-76931C0F3821}" type="pres">
      <dgm:prSet presAssocID="{78A3AD9A-3C19-694E-8FDA-84528D4B8B19}" presName="adorn" presStyleLbl="fgAccFollowNode1" presStyleIdx="0" presStyleCnt="3" custAng="4062081" custLinFactNeighborX="6316" custLinFactNeighborY="-1648"/>
      <dgm:spPr>
        <a:blipFill rotWithShape="1">
          <a:blip xmlns:r="http://schemas.openxmlformats.org/officeDocument/2006/relationships" r:embed="rId1"/>
          <a:stretch>
            <a:fillRect/>
          </a:stretch>
        </a:blipFill>
      </dgm:spPr>
    </dgm:pt>
    <dgm:pt modelId="{4A1C02EC-9F84-E446-9304-96CF88DECDAA}" type="pres">
      <dgm:prSet presAssocID="{FC1EA2A0-DDF9-F044-88E1-E5367E8502B5}" presName="sibTrans" presStyleLbl="sibTrans2D1" presStyleIdx="0" presStyleCnt="0"/>
      <dgm:spPr/>
    </dgm:pt>
    <dgm:pt modelId="{531C8A62-16DF-964C-A6BB-757D9EF52674}" type="pres">
      <dgm:prSet presAssocID="{5075C84F-2E67-C346-8C8B-E3CD18DB18C0}" presName="compNode" presStyleCnt="0"/>
      <dgm:spPr/>
    </dgm:pt>
    <dgm:pt modelId="{80227362-D3CB-364C-A127-424A4B4B1040}" type="pres">
      <dgm:prSet presAssocID="{5075C84F-2E67-C346-8C8B-E3CD18DB18C0}" presName="childRect" presStyleLbl="bgAcc1" presStyleIdx="1" presStyleCnt="3">
        <dgm:presLayoutVars>
          <dgm:bulletEnabled val="1"/>
        </dgm:presLayoutVars>
      </dgm:prSet>
      <dgm:spPr/>
    </dgm:pt>
    <dgm:pt modelId="{1A2657C2-8751-FF49-8865-2A32539056F4}" type="pres">
      <dgm:prSet presAssocID="{5075C84F-2E67-C346-8C8B-E3CD18DB18C0}" presName="parentText" presStyleLbl="node1" presStyleIdx="0" presStyleCnt="0">
        <dgm:presLayoutVars>
          <dgm:chMax val="0"/>
          <dgm:bulletEnabled val="1"/>
        </dgm:presLayoutVars>
      </dgm:prSet>
      <dgm:spPr/>
    </dgm:pt>
    <dgm:pt modelId="{3C2C0C13-F6FF-854B-939D-C19B43B3A57E}" type="pres">
      <dgm:prSet presAssocID="{5075C84F-2E67-C346-8C8B-E3CD18DB18C0}" presName="parentRect" presStyleLbl="alignNode1" presStyleIdx="1" presStyleCnt="3"/>
      <dgm:spPr/>
    </dgm:pt>
    <dgm:pt modelId="{74EEDE51-C806-1543-846E-C3BF4B11FBCE}" type="pres">
      <dgm:prSet presAssocID="{5075C84F-2E67-C346-8C8B-E3CD18DB18C0}" presName="adorn" presStyleLbl="fgAccFollow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pt>
    <dgm:pt modelId="{D50D1088-280B-064E-996C-14DF327B8008}" type="pres">
      <dgm:prSet presAssocID="{D99BBC37-357E-0D4C-93C7-948295467A1B}" presName="sibTrans" presStyleLbl="sibTrans2D1" presStyleIdx="0" presStyleCnt="0"/>
      <dgm:spPr/>
    </dgm:pt>
    <dgm:pt modelId="{86017BEE-AB46-0D4D-B511-2733007E09B4}" type="pres">
      <dgm:prSet presAssocID="{8F5254D8-E1D8-4A4E-BD88-B648F1CABD7C}" presName="compNode" presStyleCnt="0"/>
      <dgm:spPr/>
    </dgm:pt>
    <dgm:pt modelId="{09AA8798-749C-AD40-9C09-84D901B1DBC5}" type="pres">
      <dgm:prSet presAssocID="{8F5254D8-E1D8-4A4E-BD88-B648F1CABD7C}" presName="childRect" presStyleLbl="bgAcc1" presStyleIdx="2" presStyleCnt="3">
        <dgm:presLayoutVars>
          <dgm:bulletEnabled val="1"/>
        </dgm:presLayoutVars>
      </dgm:prSet>
      <dgm:spPr/>
    </dgm:pt>
    <dgm:pt modelId="{6F0F21FB-08C5-F048-8E65-C2E808ADE9A7}" type="pres">
      <dgm:prSet presAssocID="{8F5254D8-E1D8-4A4E-BD88-B648F1CABD7C}" presName="parentText" presStyleLbl="node1" presStyleIdx="0" presStyleCnt="0">
        <dgm:presLayoutVars>
          <dgm:chMax val="0"/>
          <dgm:bulletEnabled val="1"/>
        </dgm:presLayoutVars>
      </dgm:prSet>
      <dgm:spPr/>
    </dgm:pt>
    <dgm:pt modelId="{6A7A3226-B249-584F-985C-8D75ED7F7EBA}" type="pres">
      <dgm:prSet presAssocID="{8F5254D8-E1D8-4A4E-BD88-B648F1CABD7C}" presName="parentRect" presStyleLbl="alignNode1" presStyleIdx="2" presStyleCnt="3"/>
      <dgm:spPr/>
    </dgm:pt>
    <dgm:pt modelId="{A8512F38-A4CB-D742-A8E3-A450B44058FB}" type="pres">
      <dgm:prSet presAssocID="{8F5254D8-E1D8-4A4E-BD88-B648F1CABD7C}" presName="adorn" presStyleLbl="fgAccFollowNode1" presStyleIdx="2" presStyleCnt="3"/>
      <dgm:spPr/>
    </dgm:pt>
  </dgm:ptLst>
  <dgm:cxnLst>
    <dgm:cxn modelId="{1B01AF11-5842-AE41-BFE7-EC807FCB9DB5}" type="presOf" srcId="{78A3AD9A-3C19-694E-8FDA-84528D4B8B19}" destId="{D49BAC7B-6748-8042-A961-ED924F42D279}" srcOrd="1" destOrd="0" presId="urn:microsoft.com/office/officeart/2005/8/layout/bList2"/>
    <dgm:cxn modelId="{4AA41126-93D1-C04D-8D1D-3AF41707E4EB}" srcId="{1AB48720-A1B3-F344-8456-BBAEEBAB5FB6}" destId="{5075C84F-2E67-C346-8C8B-E3CD18DB18C0}" srcOrd="1" destOrd="0" parTransId="{1089AB52-CDAC-5C4A-914F-37401DDDE28A}" sibTransId="{D99BBC37-357E-0D4C-93C7-948295467A1B}"/>
    <dgm:cxn modelId="{16651432-6BDF-9F45-B872-71653DE18D31}" type="presOf" srcId="{FC1EA2A0-DDF9-F044-88E1-E5367E8502B5}" destId="{4A1C02EC-9F84-E446-9304-96CF88DECDAA}" srcOrd="0" destOrd="0" presId="urn:microsoft.com/office/officeart/2005/8/layout/bList2"/>
    <dgm:cxn modelId="{5630DC32-C15A-E14F-A454-9568A7259A70}" type="presOf" srcId="{8F5254D8-E1D8-4A4E-BD88-B648F1CABD7C}" destId="{6A7A3226-B249-584F-985C-8D75ED7F7EBA}" srcOrd="1" destOrd="0" presId="urn:microsoft.com/office/officeart/2005/8/layout/bList2"/>
    <dgm:cxn modelId="{ABBEA038-5966-0E48-87FB-0A8DCD58968F}" srcId="{1AB48720-A1B3-F344-8456-BBAEEBAB5FB6}" destId="{8F5254D8-E1D8-4A4E-BD88-B648F1CABD7C}" srcOrd="2" destOrd="0" parTransId="{4FC2D2BD-B577-E942-93E8-766DD1BD9D42}" sibTransId="{1D1B8914-D981-7A40-B5D3-838D14AA3152}"/>
    <dgm:cxn modelId="{E8EFA144-07A6-C645-AE00-3E9803567DB6}" type="presOf" srcId="{78A3AD9A-3C19-694E-8FDA-84528D4B8B19}" destId="{C5BD6F89-C999-BF40-B9C1-1CC4DF0B3F7D}" srcOrd="0" destOrd="0" presId="urn:microsoft.com/office/officeart/2005/8/layout/bList2"/>
    <dgm:cxn modelId="{C81AE564-2AC7-1142-8F63-DC51A0CAF4EC}" type="presOf" srcId="{5075C84F-2E67-C346-8C8B-E3CD18DB18C0}" destId="{3C2C0C13-F6FF-854B-939D-C19B43B3A57E}" srcOrd="1" destOrd="0" presId="urn:microsoft.com/office/officeart/2005/8/layout/bList2"/>
    <dgm:cxn modelId="{C173B47E-D5BD-744F-AC18-E9DC3A9C494B}" type="presOf" srcId="{D99BBC37-357E-0D4C-93C7-948295467A1B}" destId="{D50D1088-280B-064E-996C-14DF327B8008}" srcOrd="0" destOrd="0" presId="urn:microsoft.com/office/officeart/2005/8/layout/bList2"/>
    <dgm:cxn modelId="{64429F8D-D097-6043-BF75-B32672C78A66}" srcId="{1AB48720-A1B3-F344-8456-BBAEEBAB5FB6}" destId="{78A3AD9A-3C19-694E-8FDA-84528D4B8B19}" srcOrd="0" destOrd="0" parTransId="{EC3D3709-7A39-654B-BC75-45AC243FB2BC}" sibTransId="{FC1EA2A0-DDF9-F044-88E1-E5367E8502B5}"/>
    <dgm:cxn modelId="{FB21CF9C-FF07-854E-8693-0FA3F2607813}" type="presOf" srcId="{5075C84F-2E67-C346-8C8B-E3CD18DB18C0}" destId="{1A2657C2-8751-FF49-8865-2A32539056F4}" srcOrd="0" destOrd="0" presId="urn:microsoft.com/office/officeart/2005/8/layout/bList2"/>
    <dgm:cxn modelId="{599EC6E0-4813-554B-A76B-1498572BD168}" type="presOf" srcId="{1AB48720-A1B3-F344-8456-BBAEEBAB5FB6}" destId="{96371497-4864-BE43-A3E3-3556834BDAA9}" srcOrd="0" destOrd="0" presId="urn:microsoft.com/office/officeart/2005/8/layout/bList2"/>
    <dgm:cxn modelId="{43C8DDEF-90B2-744A-9B88-D9C3E9C09770}" type="presOf" srcId="{8F5254D8-E1D8-4A4E-BD88-B648F1CABD7C}" destId="{6F0F21FB-08C5-F048-8E65-C2E808ADE9A7}" srcOrd="0" destOrd="0" presId="urn:microsoft.com/office/officeart/2005/8/layout/bList2"/>
    <dgm:cxn modelId="{8DE68F24-8FF9-0949-8943-8DD0030C583D}" type="presParOf" srcId="{96371497-4864-BE43-A3E3-3556834BDAA9}" destId="{37581DDD-CA86-DD4C-87D8-193A0F4D676A}" srcOrd="0" destOrd="0" presId="urn:microsoft.com/office/officeart/2005/8/layout/bList2"/>
    <dgm:cxn modelId="{82991BF5-13E5-E342-B8F3-224E669572A2}" type="presParOf" srcId="{37581DDD-CA86-DD4C-87D8-193A0F4D676A}" destId="{5A9A5576-0CA0-594C-993F-C84455CCD931}" srcOrd="0" destOrd="0" presId="urn:microsoft.com/office/officeart/2005/8/layout/bList2"/>
    <dgm:cxn modelId="{7341A778-298F-174C-92E1-A5D217A3EE25}" type="presParOf" srcId="{37581DDD-CA86-DD4C-87D8-193A0F4D676A}" destId="{C5BD6F89-C999-BF40-B9C1-1CC4DF0B3F7D}" srcOrd="1" destOrd="0" presId="urn:microsoft.com/office/officeart/2005/8/layout/bList2"/>
    <dgm:cxn modelId="{270B093B-7311-7543-A238-15A2A963B0DB}" type="presParOf" srcId="{37581DDD-CA86-DD4C-87D8-193A0F4D676A}" destId="{D49BAC7B-6748-8042-A961-ED924F42D279}" srcOrd="2" destOrd="0" presId="urn:microsoft.com/office/officeart/2005/8/layout/bList2"/>
    <dgm:cxn modelId="{ECAF39B9-A0B2-5C4B-91CB-866AD358B409}" type="presParOf" srcId="{37581DDD-CA86-DD4C-87D8-193A0F4D676A}" destId="{D850F567-D13A-6D42-8569-76931C0F3821}" srcOrd="3" destOrd="0" presId="urn:microsoft.com/office/officeart/2005/8/layout/bList2"/>
    <dgm:cxn modelId="{FF360C4F-B455-0243-A6E5-C43D9CFA231D}" type="presParOf" srcId="{96371497-4864-BE43-A3E3-3556834BDAA9}" destId="{4A1C02EC-9F84-E446-9304-96CF88DECDAA}" srcOrd="1" destOrd="0" presId="urn:microsoft.com/office/officeart/2005/8/layout/bList2"/>
    <dgm:cxn modelId="{AABD1591-A739-4642-ADD4-1BC66848FD57}" type="presParOf" srcId="{96371497-4864-BE43-A3E3-3556834BDAA9}" destId="{531C8A62-16DF-964C-A6BB-757D9EF52674}" srcOrd="2" destOrd="0" presId="urn:microsoft.com/office/officeart/2005/8/layout/bList2"/>
    <dgm:cxn modelId="{B55B7CED-1A5F-2949-8833-E4DBAF1E7226}" type="presParOf" srcId="{531C8A62-16DF-964C-A6BB-757D9EF52674}" destId="{80227362-D3CB-364C-A127-424A4B4B1040}" srcOrd="0" destOrd="0" presId="urn:microsoft.com/office/officeart/2005/8/layout/bList2"/>
    <dgm:cxn modelId="{DDAEED94-1628-6949-967D-45A350226DA5}" type="presParOf" srcId="{531C8A62-16DF-964C-A6BB-757D9EF52674}" destId="{1A2657C2-8751-FF49-8865-2A32539056F4}" srcOrd="1" destOrd="0" presId="urn:microsoft.com/office/officeart/2005/8/layout/bList2"/>
    <dgm:cxn modelId="{664C833A-94D6-B94E-B4F6-AA05CC3742AD}" type="presParOf" srcId="{531C8A62-16DF-964C-A6BB-757D9EF52674}" destId="{3C2C0C13-F6FF-854B-939D-C19B43B3A57E}" srcOrd="2" destOrd="0" presId="urn:microsoft.com/office/officeart/2005/8/layout/bList2"/>
    <dgm:cxn modelId="{D36DEB46-BF07-0D40-BF31-FF5146ECBC8F}" type="presParOf" srcId="{531C8A62-16DF-964C-A6BB-757D9EF52674}" destId="{74EEDE51-C806-1543-846E-C3BF4B11FBCE}" srcOrd="3" destOrd="0" presId="urn:microsoft.com/office/officeart/2005/8/layout/bList2"/>
    <dgm:cxn modelId="{94DF1340-3518-C54C-8B3A-F18C46892FF9}" type="presParOf" srcId="{96371497-4864-BE43-A3E3-3556834BDAA9}" destId="{D50D1088-280B-064E-996C-14DF327B8008}" srcOrd="3" destOrd="0" presId="urn:microsoft.com/office/officeart/2005/8/layout/bList2"/>
    <dgm:cxn modelId="{C0DA9D39-C556-2442-8454-BAFA365AE80E}" type="presParOf" srcId="{96371497-4864-BE43-A3E3-3556834BDAA9}" destId="{86017BEE-AB46-0D4D-B511-2733007E09B4}" srcOrd="4" destOrd="0" presId="urn:microsoft.com/office/officeart/2005/8/layout/bList2"/>
    <dgm:cxn modelId="{0722E93E-5EA9-8A48-9E74-5D4C95A56D78}" type="presParOf" srcId="{86017BEE-AB46-0D4D-B511-2733007E09B4}" destId="{09AA8798-749C-AD40-9C09-84D901B1DBC5}" srcOrd="0" destOrd="0" presId="urn:microsoft.com/office/officeart/2005/8/layout/bList2"/>
    <dgm:cxn modelId="{6D68D931-FC2C-714C-8F13-62BC06E46127}" type="presParOf" srcId="{86017BEE-AB46-0D4D-B511-2733007E09B4}" destId="{6F0F21FB-08C5-F048-8E65-C2E808ADE9A7}" srcOrd="1" destOrd="0" presId="urn:microsoft.com/office/officeart/2005/8/layout/bList2"/>
    <dgm:cxn modelId="{10F2E748-5640-CD4A-B40B-B00DE677D3AA}" type="presParOf" srcId="{86017BEE-AB46-0D4D-B511-2733007E09B4}" destId="{6A7A3226-B249-584F-985C-8D75ED7F7EBA}" srcOrd="2" destOrd="0" presId="urn:microsoft.com/office/officeart/2005/8/layout/bList2"/>
    <dgm:cxn modelId="{2073382A-58A3-4143-8A8B-3A91DC203732}" type="presParOf" srcId="{86017BEE-AB46-0D4D-B511-2733007E09B4}" destId="{A8512F38-A4CB-D742-A8E3-A450B44058FB}"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0992B7-DB51-A94E-AEB4-9F4E69812C4D}" type="doc">
      <dgm:prSet loTypeId="urn:microsoft.com/office/officeart/2005/8/layout/vList3" loCatId="" qsTypeId="urn:microsoft.com/office/officeart/2005/8/quickstyle/simple4" qsCatId="simple" csTypeId="urn:microsoft.com/office/officeart/2005/8/colors/accent1_2" csCatId="accent1" phldr="1"/>
      <dgm:spPr/>
    </dgm:pt>
    <dgm:pt modelId="{5AB98428-8B5C-4F4F-8EEA-668E229253E0}">
      <dgm:prSet phldrT="[Text]"/>
      <dgm:spPr/>
      <dgm:t>
        <a:bodyPr/>
        <a:lstStyle/>
        <a:p>
          <a:r>
            <a:rPr lang="en-US" dirty="0">
              <a:solidFill>
                <a:srgbClr val="009900"/>
              </a:solidFill>
            </a:rPr>
            <a:t>PAGE 25 </a:t>
          </a:r>
        </a:p>
        <a:p>
          <a:r>
            <a:rPr lang="en-US" dirty="0"/>
            <a:t>FEEDING PRACTICE</a:t>
          </a:r>
        </a:p>
        <a:p>
          <a:r>
            <a:rPr lang="en-US" dirty="0"/>
            <a:t>ANAYA </a:t>
          </a:r>
        </a:p>
        <a:p>
          <a:r>
            <a:rPr lang="en-US" dirty="0"/>
            <a:t>2-MONTH-OLD BREASTFEEDING</a:t>
          </a:r>
        </a:p>
      </dgm:t>
    </dgm:pt>
    <dgm:pt modelId="{03DEE38D-949D-2D4C-8144-913241E32B80}" type="parTrans" cxnId="{2DF150BC-3C80-A841-B3D4-7C8C798DBFAB}">
      <dgm:prSet/>
      <dgm:spPr/>
      <dgm:t>
        <a:bodyPr/>
        <a:lstStyle/>
        <a:p>
          <a:endParaRPr lang="en-US"/>
        </a:p>
      </dgm:t>
    </dgm:pt>
    <dgm:pt modelId="{C0B81207-D658-0144-8F06-1B6058E06EFE}" type="sibTrans" cxnId="{2DF150BC-3C80-A841-B3D4-7C8C798DBFAB}">
      <dgm:prSet/>
      <dgm:spPr/>
      <dgm:t>
        <a:bodyPr/>
        <a:lstStyle/>
        <a:p>
          <a:endParaRPr lang="en-US"/>
        </a:p>
      </dgm:t>
    </dgm:pt>
    <dgm:pt modelId="{D67BD42F-02BB-8844-B444-A74AAB59E74B}" type="pres">
      <dgm:prSet presAssocID="{B10992B7-DB51-A94E-AEB4-9F4E69812C4D}" presName="linearFlow" presStyleCnt="0">
        <dgm:presLayoutVars>
          <dgm:dir/>
          <dgm:resizeHandles val="exact"/>
        </dgm:presLayoutVars>
      </dgm:prSet>
      <dgm:spPr/>
    </dgm:pt>
    <dgm:pt modelId="{86D31FF7-EAF4-FD42-8F23-447AAF923F4D}" type="pres">
      <dgm:prSet presAssocID="{5AB98428-8B5C-4F4F-8EEA-668E229253E0}" presName="composite" presStyleCnt="0"/>
      <dgm:spPr/>
    </dgm:pt>
    <dgm:pt modelId="{275F2192-D2AF-A04C-A89B-AFF07031145A}" type="pres">
      <dgm:prSet presAssocID="{5AB98428-8B5C-4F4F-8EEA-668E229253E0}" presName="imgShp" presStyleLbl="fgImgPlace1" presStyleIdx="0" presStyleCnt="1" custFlipVert="1" custFlipHor="0" custScaleX="5840" custScaleY="29351" custLinFactNeighborX="4181" custLinFactNeighborY="-2311"/>
      <dgm:spPr/>
    </dgm:pt>
    <dgm:pt modelId="{A17B5B54-AD62-7D4A-AED4-A01494589ADC}" type="pres">
      <dgm:prSet presAssocID="{5AB98428-8B5C-4F4F-8EEA-668E229253E0}" presName="txShp" presStyleLbl="node1" presStyleIdx="0" presStyleCnt="1" custScaleX="150376" custScaleY="192216" custLinFactNeighborX="-248" custLinFactNeighborY="1520">
        <dgm:presLayoutVars>
          <dgm:bulletEnabled val="1"/>
        </dgm:presLayoutVars>
      </dgm:prSet>
      <dgm:spPr/>
    </dgm:pt>
  </dgm:ptLst>
  <dgm:cxnLst>
    <dgm:cxn modelId="{85D1D60B-A4A5-8D45-83DA-AF99B5DEEC9B}" type="presOf" srcId="{B10992B7-DB51-A94E-AEB4-9F4E69812C4D}" destId="{D67BD42F-02BB-8844-B444-A74AAB59E74B}" srcOrd="0" destOrd="0" presId="urn:microsoft.com/office/officeart/2005/8/layout/vList3"/>
    <dgm:cxn modelId="{ECAC04AC-D155-844B-9255-16E1F8876D51}" type="presOf" srcId="{5AB98428-8B5C-4F4F-8EEA-668E229253E0}" destId="{A17B5B54-AD62-7D4A-AED4-A01494589ADC}" srcOrd="0" destOrd="0" presId="urn:microsoft.com/office/officeart/2005/8/layout/vList3"/>
    <dgm:cxn modelId="{2DF150BC-3C80-A841-B3D4-7C8C798DBFAB}" srcId="{B10992B7-DB51-A94E-AEB4-9F4E69812C4D}" destId="{5AB98428-8B5C-4F4F-8EEA-668E229253E0}" srcOrd="0" destOrd="0" parTransId="{03DEE38D-949D-2D4C-8144-913241E32B80}" sibTransId="{C0B81207-D658-0144-8F06-1B6058E06EFE}"/>
    <dgm:cxn modelId="{72C48353-E877-3C4C-9F86-F087EC0FC95F}" type="presParOf" srcId="{D67BD42F-02BB-8844-B444-A74AAB59E74B}" destId="{86D31FF7-EAF4-FD42-8F23-447AAF923F4D}" srcOrd="0" destOrd="0" presId="urn:microsoft.com/office/officeart/2005/8/layout/vList3"/>
    <dgm:cxn modelId="{9C7FE6CE-27FA-2047-9ABD-9F2A7FFA6939}" type="presParOf" srcId="{86D31FF7-EAF4-FD42-8F23-447AAF923F4D}" destId="{275F2192-D2AF-A04C-A89B-AFF07031145A}" srcOrd="0" destOrd="0" presId="urn:microsoft.com/office/officeart/2005/8/layout/vList3"/>
    <dgm:cxn modelId="{F3509FFA-9060-BC48-B180-5D1B08EDB12D}" type="presParOf" srcId="{86D31FF7-EAF4-FD42-8F23-447AAF923F4D}" destId="{A17B5B54-AD62-7D4A-AED4-A01494589AD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589A02F-04B6-F847-9045-F458A94AAC8F}" type="doc">
      <dgm:prSet loTypeId="urn:microsoft.com/office/officeart/2005/8/layout/vList3" loCatId="" qsTypeId="urn:microsoft.com/office/officeart/2005/8/quickstyle/simple4" qsCatId="simple" csTypeId="urn:microsoft.com/office/officeart/2005/8/colors/accent2_2" csCatId="accent2" phldr="1"/>
      <dgm:spPr/>
    </dgm:pt>
    <dgm:pt modelId="{903B6D7B-EE11-1B43-94A7-7B4299C2191B}">
      <dgm:prSet phldrT="[Text]" custT="1"/>
      <dgm:spPr/>
      <dgm:t>
        <a:bodyPr/>
        <a:lstStyle/>
        <a:p>
          <a:pPr algn="ctr"/>
          <a:r>
            <a:rPr lang="en-US" sz="3200" dirty="0"/>
            <a:t>             </a:t>
          </a:r>
          <a:r>
            <a:rPr lang="en-US" sz="3600" dirty="0"/>
            <a:t>PAGE 27      </a:t>
          </a:r>
          <a:r>
            <a:rPr lang="en-US" sz="3200" dirty="0"/>
            <a:t>FEEDING PRACTICE </a:t>
          </a:r>
        </a:p>
        <a:p>
          <a:pPr algn="ctr"/>
          <a:r>
            <a:rPr lang="en-US" sz="3200" dirty="0"/>
            <a:t>         JOHAN 5-MONTH-OLD BREASTFEEDING</a:t>
          </a:r>
        </a:p>
      </dgm:t>
    </dgm:pt>
    <dgm:pt modelId="{9001BCD7-B3F3-3047-9254-5467346CB92A}" type="parTrans" cxnId="{1BADFB01-8312-0F47-B34F-4F7D5D22F83B}">
      <dgm:prSet/>
      <dgm:spPr/>
      <dgm:t>
        <a:bodyPr/>
        <a:lstStyle/>
        <a:p>
          <a:endParaRPr lang="en-US"/>
        </a:p>
      </dgm:t>
    </dgm:pt>
    <dgm:pt modelId="{138C00E5-A24E-A945-8AF1-D844A84D3B45}" type="sibTrans" cxnId="{1BADFB01-8312-0F47-B34F-4F7D5D22F83B}">
      <dgm:prSet/>
      <dgm:spPr/>
      <dgm:t>
        <a:bodyPr/>
        <a:lstStyle/>
        <a:p>
          <a:endParaRPr lang="en-US"/>
        </a:p>
      </dgm:t>
    </dgm:pt>
    <dgm:pt modelId="{40B86743-434C-E64A-B2CF-51EEC15FF7AE}">
      <dgm:prSet phldrT="[Text]" custT="1"/>
      <dgm:spPr/>
      <dgm:t>
        <a:bodyPr/>
        <a:lstStyle/>
        <a:p>
          <a:r>
            <a:rPr lang="en-US" sz="3300" dirty="0"/>
            <a:t>           </a:t>
          </a:r>
          <a:r>
            <a:rPr lang="en-US" sz="3600" dirty="0"/>
            <a:t>PAGE 29      </a:t>
          </a:r>
          <a:r>
            <a:rPr lang="en-US" sz="3200" dirty="0"/>
            <a:t>FEEDING PRACTICE</a:t>
          </a:r>
        </a:p>
        <a:p>
          <a:r>
            <a:rPr lang="en-US" sz="3200" dirty="0"/>
            <a:t>           TEDEO-9 MONTH-OLD BOTTLE FEEDING</a:t>
          </a:r>
        </a:p>
      </dgm:t>
    </dgm:pt>
    <dgm:pt modelId="{BE80AF02-4230-5044-AB0A-34C755AF58FD}" type="parTrans" cxnId="{27BA774B-DF77-9D49-81EF-81F5F8DEBEC3}">
      <dgm:prSet/>
      <dgm:spPr/>
      <dgm:t>
        <a:bodyPr/>
        <a:lstStyle/>
        <a:p>
          <a:endParaRPr lang="en-US"/>
        </a:p>
      </dgm:t>
    </dgm:pt>
    <dgm:pt modelId="{BDF2BE15-9A32-EB4B-A0E9-00504B07FF21}" type="sibTrans" cxnId="{27BA774B-DF77-9D49-81EF-81F5F8DEBEC3}">
      <dgm:prSet/>
      <dgm:spPr/>
      <dgm:t>
        <a:bodyPr/>
        <a:lstStyle/>
        <a:p>
          <a:endParaRPr lang="en-US"/>
        </a:p>
      </dgm:t>
    </dgm:pt>
    <dgm:pt modelId="{19779989-138D-2E43-9EAB-C35F4F9EA32E}">
      <dgm:prSet phldrT="[Text]" custT="1"/>
      <dgm:spPr/>
      <dgm:t>
        <a:bodyPr/>
        <a:lstStyle/>
        <a:p>
          <a:r>
            <a:rPr lang="en-US" sz="3500" dirty="0"/>
            <a:t>         PAGE 31      </a:t>
          </a:r>
          <a:r>
            <a:rPr lang="en-US" sz="3200" dirty="0"/>
            <a:t>FEEDING PRACTICE</a:t>
          </a:r>
        </a:p>
        <a:p>
          <a:r>
            <a:rPr lang="en-US" sz="3200" dirty="0"/>
            <a:t>         CAROLINE 12-MONTH-OLD SOLID FEEDING</a:t>
          </a:r>
        </a:p>
      </dgm:t>
    </dgm:pt>
    <dgm:pt modelId="{B30EA8F7-641D-FE4C-8359-5D6BD95D4CF0}" type="parTrans" cxnId="{254E58FB-C028-CD4F-8ACA-C79C11185BA7}">
      <dgm:prSet/>
      <dgm:spPr/>
      <dgm:t>
        <a:bodyPr/>
        <a:lstStyle/>
        <a:p>
          <a:endParaRPr lang="en-US"/>
        </a:p>
      </dgm:t>
    </dgm:pt>
    <dgm:pt modelId="{D27B895C-85F6-EE47-BA5B-DE083F19233B}" type="sibTrans" cxnId="{254E58FB-C028-CD4F-8ACA-C79C11185BA7}">
      <dgm:prSet/>
      <dgm:spPr/>
      <dgm:t>
        <a:bodyPr/>
        <a:lstStyle/>
        <a:p>
          <a:endParaRPr lang="en-US"/>
        </a:p>
      </dgm:t>
    </dgm:pt>
    <dgm:pt modelId="{90869CBD-4CE4-6F41-B6A2-89BD2E9AA06F}" type="pres">
      <dgm:prSet presAssocID="{8589A02F-04B6-F847-9045-F458A94AAC8F}" presName="linearFlow" presStyleCnt="0">
        <dgm:presLayoutVars>
          <dgm:dir/>
          <dgm:resizeHandles val="exact"/>
        </dgm:presLayoutVars>
      </dgm:prSet>
      <dgm:spPr/>
    </dgm:pt>
    <dgm:pt modelId="{E958DB42-398B-6845-8BA0-75B00FEC72C6}" type="pres">
      <dgm:prSet presAssocID="{903B6D7B-EE11-1B43-94A7-7B4299C2191B}" presName="composite" presStyleCnt="0"/>
      <dgm:spPr/>
    </dgm:pt>
    <dgm:pt modelId="{0CBBE85D-DAD5-A24D-9E32-BC23F2861CF0}" type="pres">
      <dgm:prSet presAssocID="{903B6D7B-EE11-1B43-94A7-7B4299C2191B}" presName="imgShp" presStyleLbl="fgImgPlace1" presStyleIdx="0" presStyleCnt="3" custScaleX="28824" custScaleY="39568"/>
      <dgm:spPr/>
    </dgm:pt>
    <dgm:pt modelId="{D0557BC7-CE2D-CE46-8E9F-E02DC1508525}" type="pres">
      <dgm:prSet presAssocID="{903B6D7B-EE11-1B43-94A7-7B4299C2191B}" presName="txShp" presStyleLbl="node1" presStyleIdx="0" presStyleCnt="3" custScaleX="148601">
        <dgm:presLayoutVars>
          <dgm:bulletEnabled val="1"/>
        </dgm:presLayoutVars>
      </dgm:prSet>
      <dgm:spPr/>
    </dgm:pt>
    <dgm:pt modelId="{8409FEA2-6F2B-DA4F-BDA3-E8C0B8057746}" type="pres">
      <dgm:prSet presAssocID="{138C00E5-A24E-A945-8AF1-D844A84D3B45}" presName="spacing" presStyleCnt="0"/>
      <dgm:spPr/>
    </dgm:pt>
    <dgm:pt modelId="{AA2C3AEF-B15F-324E-9C87-95051AEA2669}" type="pres">
      <dgm:prSet presAssocID="{40B86743-434C-E64A-B2CF-51EEC15FF7AE}" presName="composite" presStyleCnt="0"/>
      <dgm:spPr/>
    </dgm:pt>
    <dgm:pt modelId="{DDCBE096-6175-324E-8C75-A58FA46C629C}" type="pres">
      <dgm:prSet presAssocID="{40B86743-434C-E64A-B2CF-51EEC15FF7AE}" presName="imgShp" presStyleLbl="fgImgPlace1" presStyleIdx="1" presStyleCnt="3" custScaleX="32301" custScaleY="33683"/>
      <dgm:spPr/>
    </dgm:pt>
    <dgm:pt modelId="{FA792418-C2DB-A94A-87B6-F2AA79E24E85}" type="pres">
      <dgm:prSet presAssocID="{40B86743-434C-E64A-B2CF-51EEC15FF7AE}" presName="txShp" presStyleLbl="node1" presStyleIdx="1" presStyleCnt="3" custScaleX="150376">
        <dgm:presLayoutVars>
          <dgm:bulletEnabled val="1"/>
        </dgm:presLayoutVars>
      </dgm:prSet>
      <dgm:spPr/>
    </dgm:pt>
    <dgm:pt modelId="{48241F5C-617F-0041-8869-06081CA27B9B}" type="pres">
      <dgm:prSet presAssocID="{BDF2BE15-9A32-EB4B-A0E9-00504B07FF21}" presName="spacing" presStyleCnt="0"/>
      <dgm:spPr/>
    </dgm:pt>
    <dgm:pt modelId="{77DE68EB-0F24-5148-99E9-F247E75860C8}" type="pres">
      <dgm:prSet presAssocID="{19779989-138D-2E43-9EAB-C35F4F9EA32E}" presName="composite" presStyleCnt="0"/>
      <dgm:spPr/>
    </dgm:pt>
    <dgm:pt modelId="{38B4134B-615D-FC43-92FB-10DE30E9D431}" type="pres">
      <dgm:prSet presAssocID="{19779989-138D-2E43-9EAB-C35F4F9EA32E}" presName="imgShp" presStyleLbl="fgImgPlace1" presStyleIdx="2" presStyleCnt="3" custScaleX="49685" custScaleY="27798"/>
      <dgm:spPr/>
    </dgm:pt>
    <dgm:pt modelId="{F41B70E5-64B8-E944-B60D-C46E2021C357}" type="pres">
      <dgm:prSet presAssocID="{19779989-138D-2E43-9EAB-C35F4F9EA32E}" presName="txShp" presStyleLbl="node1" presStyleIdx="2" presStyleCnt="3" custScaleX="150376" custLinFactNeighborX="-832" custLinFactNeighborY="-424">
        <dgm:presLayoutVars>
          <dgm:bulletEnabled val="1"/>
        </dgm:presLayoutVars>
      </dgm:prSet>
      <dgm:spPr/>
    </dgm:pt>
  </dgm:ptLst>
  <dgm:cxnLst>
    <dgm:cxn modelId="{1BADFB01-8312-0F47-B34F-4F7D5D22F83B}" srcId="{8589A02F-04B6-F847-9045-F458A94AAC8F}" destId="{903B6D7B-EE11-1B43-94A7-7B4299C2191B}" srcOrd="0" destOrd="0" parTransId="{9001BCD7-B3F3-3047-9254-5467346CB92A}" sibTransId="{138C00E5-A24E-A945-8AF1-D844A84D3B45}"/>
    <dgm:cxn modelId="{DC187D08-0A35-2F44-ACA4-5816ED979671}" type="presOf" srcId="{8589A02F-04B6-F847-9045-F458A94AAC8F}" destId="{90869CBD-4CE4-6F41-B6A2-89BD2E9AA06F}" srcOrd="0" destOrd="0" presId="urn:microsoft.com/office/officeart/2005/8/layout/vList3"/>
    <dgm:cxn modelId="{27BA774B-DF77-9D49-81EF-81F5F8DEBEC3}" srcId="{8589A02F-04B6-F847-9045-F458A94AAC8F}" destId="{40B86743-434C-E64A-B2CF-51EEC15FF7AE}" srcOrd="1" destOrd="0" parTransId="{BE80AF02-4230-5044-AB0A-34C755AF58FD}" sibTransId="{BDF2BE15-9A32-EB4B-A0E9-00504B07FF21}"/>
    <dgm:cxn modelId="{AF7F7F4E-0CCF-E945-9166-586FF684E900}" type="presOf" srcId="{40B86743-434C-E64A-B2CF-51EEC15FF7AE}" destId="{FA792418-C2DB-A94A-87B6-F2AA79E24E85}" srcOrd="0" destOrd="0" presId="urn:microsoft.com/office/officeart/2005/8/layout/vList3"/>
    <dgm:cxn modelId="{0F3A0354-B211-6844-8C7E-E60EE6F588F9}" type="presOf" srcId="{903B6D7B-EE11-1B43-94A7-7B4299C2191B}" destId="{D0557BC7-CE2D-CE46-8E9F-E02DC1508525}" srcOrd="0" destOrd="0" presId="urn:microsoft.com/office/officeart/2005/8/layout/vList3"/>
    <dgm:cxn modelId="{254E58FB-C028-CD4F-8ACA-C79C11185BA7}" srcId="{8589A02F-04B6-F847-9045-F458A94AAC8F}" destId="{19779989-138D-2E43-9EAB-C35F4F9EA32E}" srcOrd="2" destOrd="0" parTransId="{B30EA8F7-641D-FE4C-8359-5D6BD95D4CF0}" sibTransId="{D27B895C-85F6-EE47-BA5B-DE083F19233B}"/>
    <dgm:cxn modelId="{E84DEAFC-C16F-BA4B-AC28-A03D7738EFF9}" type="presOf" srcId="{19779989-138D-2E43-9EAB-C35F4F9EA32E}" destId="{F41B70E5-64B8-E944-B60D-C46E2021C357}" srcOrd="0" destOrd="0" presId="urn:microsoft.com/office/officeart/2005/8/layout/vList3"/>
    <dgm:cxn modelId="{C66277F2-4970-1D4B-B0D7-5F760B148DD3}" type="presParOf" srcId="{90869CBD-4CE4-6F41-B6A2-89BD2E9AA06F}" destId="{E958DB42-398B-6845-8BA0-75B00FEC72C6}" srcOrd="0" destOrd="0" presId="urn:microsoft.com/office/officeart/2005/8/layout/vList3"/>
    <dgm:cxn modelId="{627E00CC-9342-A147-AF5E-50213B1E9CC4}" type="presParOf" srcId="{E958DB42-398B-6845-8BA0-75B00FEC72C6}" destId="{0CBBE85D-DAD5-A24D-9E32-BC23F2861CF0}" srcOrd="0" destOrd="0" presId="urn:microsoft.com/office/officeart/2005/8/layout/vList3"/>
    <dgm:cxn modelId="{AF21A2D2-B8E6-F149-8219-B1F3BCD238A8}" type="presParOf" srcId="{E958DB42-398B-6845-8BA0-75B00FEC72C6}" destId="{D0557BC7-CE2D-CE46-8E9F-E02DC1508525}" srcOrd="1" destOrd="0" presId="urn:microsoft.com/office/officeart/2005/8/layout/vList3"/>
    <dgm:cxn modelId="{29771660-0A63-A245-8845-6FBA99E688F4}" type="presParOf" srcId="{90869CBD-4CE4-6F41-B6A2-89BD2E9AA06F}" destId="{8409FEA2-6F2B-DA4F-BDA3-E8C0B8057746}" srcOrd="1" destOrd="0" presId="urn:microsoft.com/office/officeart/2005/8/layout/vList3"/>
    <dgm:cxn modelId="{8F8AD7AD-34B1-F64A-ADC6-9DBB059DE48B}" type="presParOf" srcId="{90869CBD-4CE4-6F41-B6A2-89BD2E9AA06F}" destId="{AA2C3AEF-B15F-324E-9C87-95051AEA2669}" srcOrd="2" destOrd="0" presId="urn:microsoft.com/office/officeart/2005/8/layout/vList3"/>
    <dgm:cxn modelId="{299C5F72-6427-B04E-90EA-8733E42155B5}" type="presParOf" srcId="{AA2C3AEF-B15F-324E-9C87-95051AEA2669}" destId="{DDCBE096-6175-324E-8C75-A58FA46C629C}" srcOrd="0" destOrd="0" presId="urn:microsoft.com/office/officeart/2005/8/layout/vList3"/>
    <dgm:cxn modelId="{04FE7C96-C7C5-5E44-9908-C226C1A68049}" type="presParOf" srcId="{AA2C3AEF-B15F-324E-9C87-95051AEA2669}" destId="{FA792418-C2DB-A94A-87B6-F2AA79E24E85}" srcOrd="1" destOrd="0" presId="urn:microsoft.com/office/officeart/2005/8/layout/vList3"/>
    <dgm:cxn modelId="{81758BBF-025F-3746-B881-727D66FA88F5}" type="presParOf" srcId="{90869CBD-4CE4-6F41-B6A2-89BD2E9AA06F}" destId="{48241F5C-617F-0041-8869-06081CA27B9B}" srcOrd="3" destOrd="0" presId="urn:microsoft.com/office/officeart/2005/8/layout/vList3"/>
    <dgm:cxn modelId="{4A74CAE2-2FB6-1347-86D5-985B2E0F1B49}" type="presParOf" srcId="{90869CBD-4CE4-6F41-B6A2-89BD2E9AA06F}" destId="{77DE68EB-0F24-5148-99E9-F247E75860C8}" srcOrd="4" destOrd="0" presId="urn:microsoft.com/office/officeart/2005/8/layout/vList3"/>
    <dgm:cxn modelId="{8FC1F6D7-B6CD-1B49-A7B6-A6A01C87FE58}" type="presParOf" srcId="{77DE68EB-0F24-5148-99E9-F247E75860C8}" destId="{38B4134B-615D-FC43-92FB-10DE30E9D431}" srcOrd="0" destOrd="0" presId="urn:microsoft.com/office/officeart/2005/8/layout/vList3"/>
    <dgm:cxn modelId="{169EAF98-973C-A741-855B-C4B2CDE9DA23}" type="presParOf" srcId="{77DE68EB-0F24-5148-99E9-F247E75860C8}" destId="{F41B70E5-64B8-E944-B60D-C46E2021C35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0CA5FA-DF9F-4D3A-B115-BD44CFDBEE4A}"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en-US"/>
        </a:p>
      </dgm:t>
    </dgm:pt>
    <dgm:pt modelId="{B9F61C3D-EE68-4786-9A1A-DC51694B6641}">
      <dgm:prSet custT="1"/>
      <dgm:spPr/>
      <dgm:t>
        <a:bodyPr/>
        <a:lstStyle/>
        <a:p>
          <a:r>
            <a:rPr lang="en-US" sz="4100" dirty="0">
              <a:solidFill>
                <a:schemeClr val="bg1"/>
              </a:solidFill>
            </a:rPr>
            <a:t>PAGE 58 - PRACTICE #2 </a:t>
          </a:r>
        </a:p>
        <a:p>
          <a:r>
            <a:rPr lang="en-US" sz="3200" dirty="0">
              <a:solidFill>
                <a:schemeClr val="bg1"/>
              </a:solidFill>
            </a:rPr>
            <a:t>11 MONTHS OLIVIA – PULL CAR BY STRING</a:t>
          </a:r>
        </a:p>
      </dgm:t>
    </dgm:pt>
    <dgm:pt modelId="{10592CF9-DC68-4109-9711-CD3ED8602C70}" type="parTrans" cxnId="{4251332B-C719-4967-8479-9E84B98226C7}">
      <dgm:prSet/>
      <dgm:spPr/>
      <dgm:t>
        <a:bodyPr/>
        <a:lstStyle/>
        <a:p>
          <a:endParaRPr lang="en-US"/>
        </a:p>
      </dgm:t>
    </dgm:pt>
    <dgm:pt modelId="{8FE275DF-8411-4E19-A9F9-838B6C1C6394}" type="sibTrans" cxnId="{4251332B-C719-4967-8479-9E84B98226C7}">
      <dgm:prSet/>
      <dgm:spPr/>
      <dgm:t>
        <a:bodyPr/>
        <a:lstStyle/>
        <a:p>
          <a:endParaRPr lang="en-US"/>
        </a:p>
      </dgm:t>
    </dgm:pt>
    <dgm:pt modelId="{D24191C8-5BAA-46BF-B8D3-FD40BD610A4E}">
      <dgm:prSet custT="1"/>
      <dgm:spPr/>
      <dgm:t>
        <a:bodyPr/>
        <a:lstStyle/>
        <a:p>
          <a:r>
            <a:rPr lang="en-US" sz="4100" dirty="0"/>
            <a:t>PAGE 60 - PRACTICE #3</a:t>
          </a:r>
        </a:p>
        <a:p>
          <a:r>
            <a:rPr lang="en-US" sz="3200" dirty="0"/>
            <a:t>         21 MONTHS ANDRE – PUT BEADS ON STRING</a:t>
          </a:r>
        </a:p>
      </dgm:t>
    </dgm:pt>
    <dgm:pt modelId="{13D3BAB8-CEA7-4C55-963F-EBDB30B32DDC}" type="parTrans" cxnId="{E4353BC4-DB9C-42FD-8D89-548EB0208C88}">
      <dgm:prSet/>
      <dgm:spPr/>
      <dgm:t>
        <a:bodyPr/>
        <a:lstStyle/>
        <a:p>
          <a:endParaRPr lang="en-US"/>
        </a:p>
      </dgm:t>
    </dgm:pt>
    <dgm:pt modelId="{6257F6FF-738A-4BAC-8DDD-65C6C5EF1024}" type="sibTrans" cxnId="{E4353BC4-DB9C-42FD-8D89-548EB0208C88}">
      <dgm:prSet/>
      <dgm:spPr/>
      <dgm:t>
        <a:bodyPr/>
        <a:lstStyle/>
        <a:p>
          <a:endParaRPr lang="en-US"/>
        </a:p>
      </dgm:t>
    </dgm:pt>
    <dgm:pt modelId="{BF44078F-15CD-4230-B181-F9B39CD5217D}">
      <dgm:prSet custT="1"/>
      <dgm:spPr/>
      <dgm:t>
        <a:bodyPr/>
        <a:lstStyle/>
        <a:p>
          <a:r>
            <a:rPr lang="en-US" sz="4100" dirty="0"/>
            <a:t>PAGE 62 - PRACTICE #4</a:t>
          </a:r>
        </a:p>
        <a:p>
          <a:r>
            <a:rPr lang="en-US" sz="3200" dirty="0"/>
            <a:t>         36 MONTHS GABRIEL – CUT SHAPE W/ SCISSORS</a:t>
          </a:r>
        </a:p>
      </dgm:t>
    </dgm:pt>
    <dgm:pt modelId="{B4B0EC9E-3FEE-46E3-983F-E8A1E7EE2BF2}" type="parTrans" cxnId="{FFC148C2-CC47-45DF-B7AD-7559AF137B29}">
      <dgm:prSet/>
      <dgm:spPr/>
      <dgm:t>
        <a:bodyPr/>
        <a:lstStyle/>
        <a:p>
          <a:endParaRPr lang="en-US"/>
        </a:p>
      </dgm:t>
    </dgm:pt>
    <dgm:pt modelId="{048AF1D1-7844-46EF-86E9-0F2AEE3EE2FA}" type="sibTrans" cxnId="{FFC148C2-CC47-45DF-B7AD-7559AF137B29}">
      <dgm:prSet/>
      <dgm:spPr/>
      <dgm:t>
        <a:bodyPr/>
        <a:lstStyle/>
        <a:p>
          <a:endParaRPr lang="en-US"/>
        </a:p>
      </dgm:t>
    </dgm:pt>
    <dgm:pt modelId="{B0BB26BE-E879-7348-BAEF-5D773C81BDDF}" type="pres">
      <dgm:prSet presAssocID="{3E0CA5FA-DF9F-4D3A-B115-BD44CFDBEE4A}" presName="linear" presStyleCnt="0">
        <dgm:presLayoutVars>
          <dgm:dir/>
          <dgm:animLvl val="lvl"/>
          <dgm:resizeHandles val="exact"/>
        </dgm:presLayoutVars>
      </dgm:prSet>
      <dgm:spPr/>
    </dgm:pt>
    <dgm:pt modelId="{7B86F289-F05A-7B4F-B467-5ACA79DAF707}" type="pres">
      <dgm:prSet presAssocID="{B9F61C3D-EE68-4786-9A1A-DC51694B6641}" presName="parentLin" presStyleCnt="0"/>
      <dgm:spPr/>
    </dgm:pt>
    <dgm:pt modelId="{8F275799-C0A1-ED46-B6AB-4F3D46B101B8}" type="pres">
      <dgm:prSet presAssocID="{B9F61C3D-EE68-4786-9A1A-DC51694B6641}" presName="parentLeftMargin" presStyleLbl="node1" presStyleIdx="0" presStyleCnt="3"/>
      <dgm:spPr/>
    </dgm:pt>
    <dgm:pt modelId="{2178988A-9BDD-A54D-B4B5-9973893ACCC1}" type="pres">
      <dgm:prSet presAssocID="{B9F61C3D-EE68-4786-9A1A-DC51694B6641}" presName="parentText" presStyleLbl="node1" presStyleIdx="0" presStyleCnt="3" custScaleX="142857" custLinFactNeighborX="15713" custLinFactNeighborY="2732">
        <dgm:presLayoutVars>
          <dgm:chMax val="0"/>
          <dgm:bulletEnabled val="1"/>
        </dgm:presLayoutVars>
      </dgm:prSet>
      <dgm:spPr/>
    </dgm:pt>
    <dgm:pt modelId="{C9DECBD5-DC7D-5343-9BCE-1B4B8AC91946}" type="pres">
      <dgm:prSet presAssocID="{B9F61C3D-EE68-4786-9A1A-DC51694B6641}" presName="negativeSpace" presStyleCnt="0"/>
      <dgm:spPr/>
    </dgm:pt>
    <dgm:pt modelId="{4A3B12DB-EE64-5143-A8FF-7BDC53C4124C}" type="pres">
      <dgm:prSet presAssocID="{B9F61C3D-EE68-4786-9A1A-DC51694B6641}" presName="childText" presStyleLbl="conFgAcc1" presStyleIdx="0" presStyleCnt="3">
        <dgm:presLayoutVars>
          <dgm:bulletEnabled val="1"/>
        </dgm:presLayoutVars>
      </dgm:prSet>
      <dgm:spPr/>
    </dgm:pt>
    <dgm:pt modelId="{C57AC9B6-0E24-B04D-BFFB-FA6A897F33CF}" type="pres">
      <dgm:prSet presAssocID="{8FE275DF-8411-4E19-A9F9-838B6C1C6394}" presName="spaceBetweenRectangles" presStyleCnt="0"/>
      <dgm:spPr/>
    </dgm:pt>
    <dgm:pt modelId="{A94363B8-4A7A-3549-87E9-A3517B92A43B}" type="pres">
      <dgm:prSet presAssocID="{D24191C8-5BAA-46BF-B8D3-FD40BD610A4E}" presName="parentLin" presStyleCnt="0"/>
      <dgm:spPr/>
    </dgm:pt>
    <dgm:pt modelId="{B663DA95-12E4-F242-87A2-8A4D5DC81037}" type="pres">
      <dgm:prSet presAssocID="{D24191C8-5BAA-46BF-B8D3-FD40BD610A4E}" presName="parentLeftMargin" presStyleLbl="node1" presStyleIdx="0" presStyleCnt="3"/>
      <dgm:spPr/>
    </dgm:pt>
    <dgm:pt modelId="{DFB702C2-093C-E742-BA50-E1A8602F98E7}" type="pres">
      <dgm:prSet presAssocID="{D24191C8-5BAA-46BF-B8D3-FD40BD610A4E}" presName="parentText" presStyleLbl="node1" presStyleIdx="1" presStyleCnt="3" custScaleX="142857">
        <dgm:presLayoutVars>
          <dgm:chMax val="0"/>
          <dgm:bulletEnabled val="1"/>
        </dgm:presLayoutVars>
      </dgm:prSet>
      <dgm:spPr/>
    </dgm:pt>
    <dgm:pt modelId="{CA3E1C77-315B-AE4F-A665-8685A5FF22B6}" type="pres">
      <dgm:prSet presAssocID="{D24191C8-5BAA-46BF-B8D3-FD40BD610A4E}" presName="negativeSpace" presStyleCnt="0"/>
      <dgm:spPr/>
    </dgm:pt>
    <dgm:pt modelId="{7F46BABE-1916-4C41-AE16-DB2998B91703}" type="pres">
      <dgm:prSet presAssocID="{D24191C8-5BAA-46BF-B8D3-FD40BD610A4E}" presName="childText" presStyleLbl="conFgAcc1" presStyleIdx="1" presStyleCnt="3">
        <dgm:presLayoutVars>
          <dgm:bulletEnabled val="1"/>
        </dgm:presLayoutVars>
      </dgm:prSet>
      <dgm:spPr/>
    </dgm:pt>
    <dgm:pt modelId="{03E49C57-1BE5-AF4B-A48E-DE2B1FAED3E1}" type="pres">
      <dgm:prSet presAssocID="{6257F6FF-738A-4BAC-8DDD-65C6C5EF1024}" presName="spaceBetweenRectangles" presStyleCnt="0"/>
      <dgm:spPr/>
    </dgm:pt>
    <dgm:pt modelId="{342CEDDD-0604-CC47-ACD5-46CDA99C8488}" type="pres">
      <dgm:prSet presAssocID="{BF44078F-15CD-4230-B181-F9B39CD5217D}" presName="parentLin" presStyleCnt="0"/>
      <dgm:spPr/>
    </dgm:pt>
    <dgm:pt modelId="{FD96326D-A61B-184E-B696-4AE6A0D87897}" type="pres">
      <dgm:prSet presAssocID="{BF44078F-15CD-4230-B181-F9B39CD5217D}" presName="parentLeftMargin" presStyleLbl="node1" presStyleIdx="1" presStyleCnt="3"/>
      <dgm:spPr/>
    </dgm:pt>
    <dgm:pt modelId="{6B2E3401-A4D0-E940-9C2D-2614184160A3}" type="pres">
      <dgm:prSet presAssocID="{BF44078F-15CD-4230-B181-F9B39CD5217D}" presName="parentText" presStyleLbl="node1" presStyleIdx="2" presStyleCnt="3" custScaleX="142857">
        <dgm:presLayoutVars>
          <dgm:chMax val="0"/>
          <dgm:bulletEnabled val="1"/>
        </dgm:presLayoutVars>
      </dgm:prSet>
      <dgm:spPr/>
    </dgm:pt>
    <dgm:pt modelId="{40C4C67C-78C4-184C-9D90-07F982A71605}" type="pres">
      <dgm:prSet presAssocID="{BF44078F-15CD-4230-B181-F9B39CD5217D}" presName="negativeSpace" presStyleCnt="0"/>
      <dgm:spPr/>
    </dgm:pt>
    <dgm:pt modelId="{3D0042C6-4E8A-C546-B82A-575C703C4892}" type="pres">
      <dgm:prSet presAssocID="{BF44078F-15CD-4230-B181-F9B39CD5217D}" presName="childText" presStyleLbl="conFgAcc1" presStyleIdx="2" presStyleCnt="3">
        <dgm:presLayoutVars>
          <dgm:bulletEnabled val="1"/>
        </dgm:presLayoutVars>
      </dgm:prSet>
      <dgm:spPr/>
    </dgm:pt>
  </dgm:ptLst>
  <dgm:cxnLst>
    <dgm:cxn modelId="{4251332B-C719-4967-8479-9E84B98226C7}" srcId="{3E0CA5FA-DF9F-4D3A-B115-BD44CFDBEE4A}" destId="{B9F61C3D-EE68-4786-9A1A-DC51694B6641}" srcOrd="0" destOrd="0" parTransId="{10592CF9-DC68-4109-9711-CD3ED8602C70}" sibTransId="{8FE275DF-8411-4E19-A9F9-838B6C1C6394}"/>
    <dgm:cxn modelId="{D8D1F930-E4FE-DA48-86D0-B09CE28EA534}" type="presOf" srcId="{D24191C8-5BAA-46BF-B8D3-FD40BD610A4E}" destId="{DFB702C2-093C-E742-BA50-E1A8602F98E7}" srcOrd="1" destOrd="0" presId="urn:microsoft.com/office/officeart/2005/8/layout/list1"/>
    <dgm:cxn modelId="{18257B40-8A11-2B44-BB9E-24C3CD7AD398}" type="presOf" srcId="{D24191C8-5BAA-46BF-B8D3-FD40BD610A4E}" destId="{B663DA95-12E4-F242-87A2-8A4D5DC81037}" srcOrd="0" destOrd="0" presId="urn:microsoft.com/office/officeart/2005/8/layout/list1"/>
    <dgm:cxn modelId="{C31CB350-545A-2048-9326-58E30B53A981}" type="presOf" srcId="{BF44078F-15CD-4230-B181-F9B39CD5217D}" destId="{6B2E3401-A4D0-E940-9C2D-2614184160A3}" srcOrd="1" destOrd="0" presId="urn:microsoft.com/office/officeart/2005/8/layout/list1"/>
    <dgm:cxn modelId="{FFC148C2-CC47-45DF-B7AD-7559AF137B29}" srcId="{3E0CA5FA-DF9F-4D3A-B115-BD44CFDBEE4A}" destId="{BF44078F-15CD-4230-B181-F9B39CD5217D}" srcOrd="2" destOrd="0" parTransId="{B4B0EC9E-3FEE-46E3-983F-E8A1E7EE2BF2}" sibTransId="{048AF1D1-7844-46EF-86E9-0F2AEE3EE2FA}"/>
    <dgm:cxn modelId="{E4353BC4-DB9C-42FD-8D89-548EB0208C88}" srcId="{3E0CA5FA-DF9F-4D3A-B115-BD44CFDBEE4A}" destId="{D24191C8-5BAA-46BF-B8D3-FD40BD610A4E}" srcOrd="1" destOrd="0" parTransId="{13D3BAB8-CEA7-4C55-963F-EBDB30B32DDC}" sibTransId="{6257F6FF-738A-4BAC-8DDD-65C6C5EF1024}"/>
    <dgm:cxn modelId="{53A22AC9-C3B6-2E48-BA33-DDCCC6D339F3}" type="presOf" srcId="{B9F61C3D-EE68-4786-9A1A-DC51694B6641}" destId="{2178988A-9BDD-A54D-B4B5-9973893ACCC1}" srcOrd="1" destOrd="0" presId="urn:microsoft.com/office/officeart/2005/8/layout/list1"/>
    <dgm:cxn modelId="{C2FAC0E7-A021-A047-A44E-91CBA0F25F3C}" type="presOf" srcId="{3E0CA5FA-DF9F-4D3A-B115-BD44CFDBEE4A}" destId="{B0BB26BE-E879-7348-BAEF-5D773C81BDDF}" srcOrd="0" destOrd="0" presId="urn:microsoft.com/office/officeart/2005/8/layout/list1"/>
    <dgm:cxn modelId="{CB4145F0-EF7B-254A-B090-4C735B8EC0C9}" type="presOf" srcId="{B9F61C3D-EE68-4786-9A1A-DC51694B6641}" destId="{8F275799-C0A1-ED46-B6AB-4F3D46B101B8}" srcOrd="0" destOrd="0" presId="urn:microsoft.com/office/officeart/2005/8/layout/list1"/>
    <dgm:cxn modelId="{0509EAF0-86A4-0B49-813A-A4E067A8F174}" type="presOf" srcId="{BF44078F-15CD-4230-B181-F9B39CD5217D}" destId="{FD96326D-A61B-184E-B696-4AE6A0D87897}" srcOrd="0" destOrd="0" presId="urn:microsoft.com/office/officeart/2005/8/layout/list1"/>
    <dgm:cxn modelId="{6F44AEC4-0AC4-6E45-B2C7-36EE645B63FA}" type="presParOf" srcId="{B0BB26BE-E879-7348-BAEF-5D773C81BDDF}" destId="{7B86F289-F05A-7B4F-B467-5ACA79DAF707}" srcOrd="0" destOrd="0" presId="urn:microsoft.com/office/officeart/2005/8/layout/list1"/>
    <dgm:cxn modelId="{0C9B3F2A-8993-0242-9969-C8744BDD1201}" type="presParOf" srcId="{7B86F289-F05A-7B4F-B467-5ACA79DAF707}" destId="{8F275799-C0A1-ED46-B6AB-4F3D46B101B8}" srcOrd="0" destOrd="0" presId="urn:microsoft.com/office/officeart/2005/8/layout/list1"/>
    <dgm:cxn modelId="{7BD3AC61-0346-9D46-A230-F3F833E572BD}" type="presParOf" srcId="{7B86F289-F05A-7B4F-B467-5ACA79DAF707}" destId="{2178988A-9BDD-A54D-B4B5-9973893ACCC1}" srcOrd="1" destOrd="0" presId="urn:microsoft.com/office/officeart/2005/8/layout/list1"/>
    <dgm:cxn modelId="{D95BF4D7-30AD-1145-B222-6A2DCC051AC1}" type="presParOf" srcId="{B0BB26BE-E879-7348-BAEF-5D773C81BDDF}" destId="{C9DECBD5-DC7D-5343-9BCE-1B4B8AC91946}" srcOrd="1" destOrd="0" presId="urn:microsoft.com/office/officeart/2005/8/layout/list1"/>
    <dgm:cxn modelId="{2BC14468-8F61-C240-87C9-FFA2CEA0AFFC}" type="presParOf" srcId="{B0BB26BE-E879-7348-BAEF-5D773C81BDDF}" destId="{4A3B12DB-EE64-5143-A8FF-7BDC53C4124C}" srcOrd="2" destOrd="0" presId="urn:microsoft.com/office/officeart/2005/8/layout/list1"/>
    <dgm:cxn modelId="{B237E5D3-4C52-D448-B139-940FEF871059}" type="presParOf" srcId="{B0BB26BE-E879-7348-BAEF-5D773C81BDDF}" destId="{C57AC9B6-0E24-B04D-BFFB-FA6A897F33CF}" srcOrd="3" destOrd="0" presId="urn:microsoft.com/office/officeart/2005/8/layout/list1"/>
    <dgm:cxn modelId="{73F2301B-7453-DE46-A37B-814569DD9E0A}" type="presParOf" srcId="{B0BB26BE-E879-7348-BAEF-5D773C81BDDF}" destId="{A94363B8-4A7A-3549-87E9-A3517B92A43B}" srcOrd="4" destOrd="0" presId="urn:microsoft.com/office/officeart/2005/8/layout/list1"/>
    <dgm:cxn modelId="{44E68850-4160-4F46-9F62-797AB3728BC1}" type="presParOf" srcId="{A94363B8-4A7A-3549-87E9-A3517B92A43B}" destId="{B663DA95-12E4-F242-87A2-8A4D5DC81037}" srcOrd="0" destOrd="0" presId="urn:microsoft.com/office/officeart/2005/8/layout/list1"/>
    <dgm:cxn modelId="{460C1811-7D7B-0945-8932-61AC97E648FF}" type="presParOf" srcId="{A94363B8-4A7A-3549-87E9-A3517B92A43B}" destId="{DFB702C2-093C-E742-BA50-E1A8602F98E7}" srcOrd="1" destOrd="0" presId="urn:microsoft.com/office/officeart/2005/8/layout/list1"/>
    <dgm:cxn modelId="{7098F38F-9C2F-CA40-8B31-B35441FFA57D}" type="presParOf" srcId="{B0BB26BE-E879-7348-BAEF-5D773C81BDDF}" destId="{CA3E1C77-315B-AE4F-A665-8685A5FF22B6}" srcOrd="5" destOrd="0" presId="urn:microsoft.com/office/officeart/2005/8/layout/list1"/>
    <dgm:cxn modelId="{2CB39062-54BA-8246-B59E-DD2783FEEDE7}" type="presParOf" srcId="{B0BB26BE-E879-7348-BAEF-5D773C81BDDF}" destId="{7F46BABE-1916-4C41-AE16-DB2998B91703}" srcOrd="6" destOrd="0" presId="urn:microsoft.com/office/officeart/2005/8/layout/list1"/>
    <dgm:cxn modelId="{CABFEAC2-C250-D74F-A38A-2B1C8D97894C}" type="presParOf" srcId="{B0BB26BE-E879-7348-BAEF-5D773C81BDDF}" destId="{03E49C57-1BE5-AF4B-A48E-DE2B1FAED3E1}" srcOrd="7" destOrd="0" presId="urn:microsoft.com/office/officeart/2005/8/layout/list1"/>
    <dgm:cxn modelId="{A2349E54-D952-3A4F-B49A-09D1429FC434}" type="presParOf" srcId="{B0BB26BE-E879-7348-BAEF-5D773C81BDDF}" destId="{342CEDDD-0604-CC47-ACD5-46CDA99C8488}" srcOrd="8" destOrd="0" presId="urn:microsoft.com/office/officeart/2005/8/layout/list1"/>
    <dgm:cxn modelId="{2DFAECED-679F-A746-B2BD-69A16B8F97AF}" type="presParOf" srcId="{342CEDDD-0604-CC47-ACD5-46CDA99C8488}" destId="{FD96326D-A61B-184E-B696-4AE6A0D87897}" srcOrd="0" destOrd="0" presId="urn:microsoft.com/office/officeart/2005/8/layout/list1"/>
    <dgm:cxn modelId="{B8ACB58F-2C1C-E64A-8028-D7450089E126}" type="presParOf" srcId="{342CEDDD-0604-CC47-ACD5-46CDA99C8488}" destId="{6B2E3401-A4D0-E940-9C2D-2614184160A3}" srcOrd="1" destOrd="0" presId="urn:microsoft.com/office/officeart/2005/8/layout/list1"/>
    <dgm:cxn modelId="{00275502-AD95-B540-9B9C-D289AC892876}" type="presParOf" srcId="{B0BB26BE-E879-7348-BAEF-5D773C81BDDF}" destId="{40C4C67C-78C4-184C-9D90-07F982A71605}" srcOrd="9" destOrd="0" presId="urn:microsoft.com/office/officeart/2005/8/layout/list1"/>
    <dgm:cxn modelId="{4454C513-DD9F-9240-B587-45F0DFAAEB9A}" type="presParOf" srcId="{B0BB26BE-E879-7348-BAEF-5D773C81BDDF}" destId="{3D0042C6-4E8A-C546-B82A-575C703C489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A5576-0CA0-594C-993F-C84455CCD931}">
      <dsp:nvSpPr>
        <dsp:cNvPr id="0" name=""/>
        <dsp:cNvSpPr/>
      </dsp:nvSpPr>
      <dsp:spPr>
        <a:xfrm>
          <a:off x="6798" y="326740"/>
          <a:ext cx="2936251" cy="219184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49BAC7B-6748-8042-A961-ED924F42D279}">
      <dsp:nvSpPr>
        <dsp:cNvPr id="0" name=""/>
        <dsp:cNvSpPr/>
      </dsp:nvSpPr>
      <dsp:spPr>
        <a:xfrm>
          <a:off x="6798" y="2518589"/>
          <a:ext cx="2936251" cy="94249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kern="1200" dirty="0"/>
            <a:t>Research</a:t>
          </a:r>
        </a:p>
      </dsp:txBody>
      <dsp:txXfrm>
        <a:off x="6798" y="2518589"/>
        <a:ext cx="2067782" cy="942495"/>
      </dsp:txXfrm>
    </dsp:sp>
    <dsp:sp modelId="{D850F567-D13A-6D42-8569-76931C0F3821}">
      <dsp:nvSpPr>
        <dsp:cNvPr id="0" name=""/>
        <dsp:cNvSpPr/>
      </dsp:nvSpPr>
      <dsp:spPr>
        <a:xfrm rot="4062081">
          <a:off x="2222551" y="2651360"/>
          <a:ext cx="1027687" cy="1027687"/>
        </a:xfrm>
        <a:prstGeom prst="ellipse">
          <a:avLst/>
        </a:prstGeom>
        <a:blipFill rotWithShape="1">
          <a:blip xmlns:r="http://schemas.openxmlformats.org/officeDocument/2006/relationships" r:embed="rId1"/>
          <a:stretch>
            <a:fillRect/>
          </a:stretch>
        </a:blip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0227362-D3CB-364C-A127-424A4B4B1040}">
      <dsp:nvSpPr>
        <dsp:cNvPr id="0" name=""/>
        <dsp:cNvSpPr/>
      </dsp:nvSpPr>
      <dsp:spPr>
        <a:xfrm>
          <a:off x="3439933" y="326740"/>
          <a:ext cx="2936251" cy="219184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C2C0C13-F6FF-854B-939D-C19B43B3A57E}">
      <dsp:nvSpPr>
        <dsp:cNvPr id="0" name=""/>
        <dsp:cNvSpPr/>
      </dsp:nvSpPr>
      <dsp:spPr>
        <a:xfrm>
          <a:off x="3439933" y="2518589"/>
          <a:ext cx="2936251" cy="94249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kern="1200" dirty="0"/>
            <a:t>Dissemination</a:t>
          </a:r>
        </a:p>
      </dsp:txBody>
      <dsp:txXfrm>
        <a:off x="3439933" y="2518589"/>
        <a:ext cx="2067782" cy="942495"/>
      </dsp:txXfrm>
    </dsp:sp>
    <dsp:sp modelId="{74EEDE51-C806-1543-846E-C3BF4B11FBCE}">
      <dsp:nvSpPr>
        <dsp:cNvPr id="0" name=""/>
        <dsp:cNvSpPr/>
      </dsp:nvSpPr>
      <dsp:spPr>
        <a:xfrm>
          <a:off x="5590778" y="2668296"/>
          <a:ext cx="1027687" cy="102768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9AA8798-749C-AD40-9C09-84D901B1DBC5}">
      <dsp:nvSpPr>
        <dsp:cNvPr id="0" name=""/>
        <dsp:cNvSpPr/>
      </dsp:nvSpPr>
      <dsp:spPr>
        <a:xfrm>
          <a:off x="6873069" y="326740"/>
          <a:ext cx="2936251" cy="219184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A7A3226-B249-584F-985C-8D75ED7F7EBA}">
      <dsp:nvSpPr>
        <dsp:cNvPr id="0" name=""/>
        <dsp:cNvSpPr/>
      </dsp:nvSpPr>
      <dsp:spPr>
        <a:xfrm>
          <a:off x="6873069" y="2518589"/>
          <a:ext cx="2936251" cy="94249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kern="1200" dirty="0"/>
            <a:t>Workforce</a:t>
          </a:r>
        </a:p>
        <a:p>
          <a:pPr marL="0" lvl="0" indent="0" algn="l" defTabSz="1155700">
            <a:lnSpc>
              <a:spcPct val="90000"/>
            </a:lnSpc>
            <a:spcBef>
              <a:spcPct val="0"/>
            </a:spcBef>
            <a:spcAft>
              <a:spcPct val="35000"/>
            </a:spcAft>
            <a:buNone/>
          </a:pPr>
          <a:r>
            <a:rPr lang="en-US" sz="2600" kern="1200" dirty="0"/>
            <a:t>Development</a:t>
          </a:r>
        </a:p>
      </dsp:txBody>
      <dsp:txXfrm>
        <a:off x="6873069" y="2518589"/>
        <a:ext cx="2067782" cy="942495"/>
      </dsp:txXfrm>
    </dsp:sp>
    <dsp:sp modelId="{A8512F38-A4CB-D742-A8E3-A450B44058FB}">
      <dsp:nvSpPr>
        <dsp:cNvPr id="0" name=""/>
        <dsp:cNvSpPr/>
      </dsp:nvSpPr>
      <dsp:spPr>
        <a:xfrm>
          <a:off x="9023913" y="2668296"/>
          <a:ext cx="1027687" cy="1027687"/>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B5B54-AD62-7D4A-AED4-A01494589ADC}">
      <dsp:nvSpPr>
        <dsp:cNvPr id="0" name=""/>
        <dsp:cNvSpPr/>
      </dsp:nvSpPr>
      <dsp:spPr>
        <a:xfrm rot="10800000">
          <a:off x="-1" y="78253"/>
          <a:ext cx="7691608" cy="4947969"/>
        </a:xfrm>
        <a:prstGeom prst="homePlat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5138" tIns="186690" rIns="348488"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rgbClr val="009900"/>
              </a:solidFill>
            </a:rPr>
            <a:t>PAGE 25 </a:t>
          </a:r>
        </a:p>
        <a:p>
          <a:pPr marL="0" lvl="0" indent="0" algn="ctr" defTabSz="2178050">
            <a:lnSpc>
              <a:spcPct val="90000"/>
            </a:lnSpc>
            <a:spcBef>
              <a:spcPct val="0"/>
            </a:spcBef>
            <a:spcAft>
              <a:spcPct val="35000"/>
            </a:spcAft>
            <a:buNone/>
          </a:pPr>
          <a:r>
            <a:rPr lang="en-US" sz="4900" kern="1200" dirty="0"/>
            <a:t>FEEDING PRACTICE</a:t>
          </a:r>
        </a:p>
        <a:p>
          <a:pPr marL="0" lvl="0" indent="0" algn="ctr" defTabSz="2178050">
            <a:lnSpc>
              <a:spcPct val="90000"/>
            </a:lnSpc>
            <a:spcBef>
              <a:spcPct val="0"/>
            </a:spcBef>
            <a:spcAft>
              <a:spcPct val="35000"/>
            </a:spcAft>
            <a:buNone/>
          </a:pPr>
          <a:r>
            <a:rPr lang="en-US" sz="4900" kern="1200" dirty="0"/>
            <a:t>ANAYA </a:t>
          </a:r>
        </a:p>
        <a:p>
          <a:pPr marL="0" lvl="0" indent="0" algn="ctr" defTabSz="2178050">
            <a:lnSpc>
              <a:spcPct val="90000"/>
            </a:lnSpc>
            <a:spcBef>
              <a:spcPct val="0"/>
            </a:spcBef>
            <a:spcAft>
              <a:spcPct val="35000"/>
            </a:spcAft>
            <a:buNone/>
          </a:pPr>
          <a:r>
            <a:rPr lang="en-US" sz="4900" kern="1200" dirty="0"/>
            <a:t>2-MONTH-OLD BREASTFEEDING</a:t>
          </a:r>
        </a:p>
      </dsp:txBody>
      <dsp:txXfrm rot="10800000">
        <a:off x="1236991" y="78253"/>
        <a:ext cx="6454616" cy="4947969"/>
      </dsp:txXfrm>
    </dsp:sp>
    <dsp:sp modelId="{275F2192-D2AF-A04C-A89B-AFF07031145A}">
      <dsp:nvSpPr>
        <dsp:cNvPr id="0" name=""/>
        <dsp:cNvSpPr/>
      </dsp:nvSpPr>
      <dsp:spPr>
        <a:xfrm flipV="1">
          <a:off x="1320804" y="2075849"/>
          <a:ext cx="150331" cy="755545"/>
        </a:xfrm>
        <a:prstGeom prst="ellipse">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57BC7-CE2D-CE46-8E9F-E02DC1508525}">
      <dsp:nvSpPr>
        <dsp:cNvPr id="0" name=""/>
        <dsp:cNvSpPr/>
      </dsp:nvSpPr>
      <dsp:spPr>
        <a:xfrm rot="10800000">
          <a:off x="67755" y="1181"/>
          <a:ext cx="11345288" cy="1461055"/>
        </a:xfrm>
        <a:prstGeom prst="homePlat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428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             </a:t>
          </a:r>
          <a:r>
            <a:rPr lang="en-US" sz="3600" kern="1200" dirty="0"/>
            <a:t>PAGE 27      </a:t>
          </a:r>
          <a:r>
            <a:rPr lang="en-US" sz="3200" kern="1200" dirty="0"/>
            <a:t>FEEDING PRACTICE </a:t>
          </a:r>
        </a:p>
        <a:p>
          <a:pPr marL="0" lvl="0" indent="0" algn="ctr" defTabSz="1422400">
            <a:lnSpc>
              <a:spcPct val="90000"/>
            </a:lnSpc>
            <a:spcBef>
              <a:spcPct val="0"/>
            </a:spcBef>
            <a:spcAft>
              <a:spcPct val="35000"/>
            </a:spcAft>
            <a:buNone/>
          </a:pPr>
          <a:r>
            <a:rPr lang="en-US" sz="3200" kern="1200" dirty="0"/>
            <a:t>         JOHAN 5-MONTH-OLD BREASTFEEDING</a:t>
          </a:r>
        </a:p>
      </dsp:txBody>
      <dsp:txXfrm rot="10800000">
        <a:off x="433019" y="1181"/>
        <a:ext cx="10980024" cy="1461055"/>
      </dsp:txXfrm>
    </dsp:sp>
    <dsp:sp modelId="{0CBBE85D-DAD5-A24D-9E32-BC23F2861CF0}">
      <dsp:nvSpPr>
        <dsp:cNvPr id="0" name=""/>
        <dsp:cNvSpPr/>
      </dsp:nvSpPr>
      <dsp:spPr>
        <a:xfrm>
          <a:off x="1712466" y="442653"/>
          <a:ext cx="421134" cy="578110"/>
        </a:xfrm>
        <a:prstGeom prst="ellipse">
          <a:avLst/>
        </a:prstGeom>
        <a:solidFill>
          <a:schemeClr val="accent2">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FA792418-C2DB-A94A-87B6-F2AA79E24E85}">
      <dsp:nvSpPr>
        <dsp:cNvPr id="0" name=""/>
        <dsp:cNvSpPr/>
      </dsp:nvSpPr>
      <dsp:spPr>
        <a:xfrm rot="10800000">
          <a:off x="-2" y="1898372"/>
          <a:ext cx="11480804" cy="1461055"/>
        </a:xfrm>
        <a:prstGeom prst="homePlat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4285" tIns="125730" rIns="234696"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           </a:t>
          </a:r>
          <a:r>
            <a:rPr lang="en-US" sz="3600" kern="1200" dirty="0"/>
            <a:t>PAGE 29      </a:t>
          </a:r>
          <a:r>
            <a:rPr lang="en-US" sz="3200" kern="1200" dirty="0"/>
            <a:t>FEEDING PRACTICE</a:t>
          </a:r>
        </a:p>
        <a:p>
          <a:pPr marL="0" lvl="0" indent="0" algn="ctr" defTabSz="1466850">
            <a:lnSpc>
              <a:spcPct val="90000"/>
            </a:lnSpc>
            <a:spcBef>
              <a:spcPct val="0"/>
            </a:spcBef>
            <a:spcAft>
              <a:spcPct val="35000"/>
            </a:spcAft>
            <a:buNone/>
          </a:pPr>
          <a:r>
            <a:rPr lang="en-US" sz="3200" kern="1200" dirty="0"/>
            <a:t>           TEDEO-9 MONTH-OLD BOTTLE FEEDING</a:t>
          </a:r>
        </a:p>
      </dsp:txBody>
      <dsp:txXfrm rot="10800000">
        <a:off x="365262" y="1898372"/>
        <a:ext cx="11115540" cy="1461055"/>
      </dsp:txXfrm>
    </dsp:sp>
    <dsp:sp modelId="{DDCBE096-6175-324E-8C75-A58FA46C629C}">
      <dsp:nvSpPr>
        <dsp:cNvPr id="0" name=""/>
        <dsp:cNvSpPr/>
      </dsp:nvSpPr>
      <dsp:spPr>
        <a:xfrm>
          <a:off x="1687066" y="2382836"/>
          <a:ext cx="471935" cy="492127"/>
        </a:xfrm>
        <a:prstGeom prst="ellipse">
          <a:avLst/>
        </a:prstGeom>
        <a:solidFill>
          <a:schemeClr val="accent2">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F41B70E5-64B8-E944-B60D-C46E2021C357}">
      <dsp:nvSpPr>
        <dsp:cNvPr id="0" name=""/>
        <dsp:cNvSpPr/>
      </dsp:nvSpPr>
      <dsp:spPr>
        <a:xfrm rot="10800000">
          <a:off x="-2" y="3789368"/>
          <a:ext cx="11480804" cy="1461055"/>
        </a:xfrm>
        <a:prstGeom prst="homePlat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4285"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         PAGE 31      </a:t>
          </a:r>
          <a:r>
            <a:rPr lang="en-US" sz="3200" kern="1200" dirty="0"/>
            <a:t>FEEDING PRACTICE</a:t>
          </a:r>
        </a:p>
        <a:p>
          <a:pPr marL="0" lvl="0" indent="0" algn="ctr" defTabSz="1555750">
            <a:lnSpc>
              <a:spcPct val="90000"/>
            </a:lnSpc>
            <a:spcBef>
              <a:spcPct val="0"/>
            </a:spcBef>
            <a:spcAft>
              <a:spcPct val="35000"/>
            </a:spcAft>
            <a:buNone/>
          </a:pPr>
          <a:r>
            <a:rPr lang="en-US" sz="3200" kern="1200" dirty="0"/>
            <a:t>         CAROLINE 12-MONTH-OLD SOLID FEEDING</a:t>
          </a:r>
        </a:p>
      </dsp:txBody>
      <dsp:txXfrm rot="10800000">
        <a:off x="365262" y="3789368"/>
        <a:ext cx="11115540" cy="1461055"/>
      </dsp:txXfrm>
    </dsp:sp>
    <dsp:sp modelId="{38B4134B-615D-FC43-92FB-10DE30E9D431}">
      <dsp:nvSpPr>
        <dsp:cNvPr id="0" name=""/>
        <dsp:cNvSpPr/>
      </dsp:nvSpPr>
      <dsp:spPr>
        <a:xfrm>
          <a:off x="1560071" y="4323018"/>
          <a:ext cx="725925" cy="406144"/>
        </a:xfrm>
        <a:prstGeom prst="ellipse">
          <a:avLst/>
        </a:prstGeom>
        <a:solidFill>
          <a:schemeClr val="accent2">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B12DB-EE64-5143-A8FF-7BDC53C4124C}">
      <dsp:nvSpPr>
        <dsp:cNvPr id="0" name=""/>
        <dsp:cNvSpPr/>
      </dsp:nvSpPr>
      <dsp:spPr>
        <a:xfrm>
          <a:off x="0" y="642739"/>
          <a:ext cx="9961831" cy="103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sp>
    <dsp:sp modelId="{2178988A-9BDD-A54D-B4B5-9973893ACCC1}">
      <dsp:nvSpPr>
        <dsp:cNvPr id="0" name=""/>
        <dsp:cNvSpPr/>
      </dsp:nvSpPr>
      <dsp:spPr>
        <a:xfrm>
          <a:off x="476698" y="70645"/>
          <a:ext cx="9485132" cy="121032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63573" tIns="0" rIns="263573" bIns="0" numCol="1" spcCol="1270" anchor="ctr" anchorCtr="0">
          <a:noAutofit/>
        </a:bodyPr>
        <a:lstStyle/>
        <a:p>
          <a:pPr marL="0" lvl="0" indent="0" algn="l" defTabSz="1822450">
            <a:lnSpc>
              <a:spcPct val="90000"/>
            </a:lnSpc>
            <a:spcBef>
              <a:spcPct val="0"/>
            </a:spcBef>
            <a:spcAft>
              <a:spcPct val="35000"/>
            </a:spcAft>
            <a:buNone/>
          </a:pPr>
          <a:r>
            <a:rPr lang="en-US" sz="4100" kern="1200" dirty="0">
              <a:solidFill>
                <a:schemeClr val="bg1"/>
              </a:solidFill>
            </a:rPr>
            <a:t>PAGE 58 - PRACTICE #2 </a:t>
          </a:r>
        </a:p>
        <a:p>
          <a:pPr marL="0" lvl="0" indent="0" algn="l" defTabSz="1822450">
            <a:lnSpc>
              <a:spcPct val="90000"/>
            </a:lnSpc>
            <a:spcBef>
              <a:spcPct val="0"/>
            </a:spcBef>
            <a:spcAft>
              <a:spcPct val="35000"/>
            </a:spcAft>
            <a:buNone/>
          </a:pPr>
          <a:r>
            <a:rPr lang="en-US" sz="3200" kern="1200" dirty="0">
              <a:solidFill>
                <a:schemeClr val="bg1"/>
              </a:solidFill>
            </a:rPr>
            <a:t>11 MONTHS OLIVIA – PULL CAR BY STRING</a:t>
          </a:r>
        </a:p>
      </dsp:txBody>
      <dsp:txXfrm>
        <a:off x="535781" y="129728"/>
        <a:ext cx="9366966" cy="1092154"/>
      </dsp:txXfrm>
    </dsp:sp>
    <dsp:sp modelId="{7F46BABE-1916-4C41-AE16-DB2998B91703}">
      <dsp:nvSpPr>
        <dsp:cNvPr id="0" name=""/>
        <dsp:cNvSpPr/>
      </dsp:nvSpPr>
      <dsp:spPr>
        <a:xfrm>
          <a:off x="0" y="2502499"/>
          <a:ext cx="9961831" cy="1033200"/>
        </a:xfrm>
        <a:prstGeom prst="rect">
          <a:avLst/>
        </a:prstGeom>
        <a:solidFill>
          <a:schemeClr val="lt1">
            <a:alpha val="90000"/>
            <a:hueOff val="0"/>
            <a:satOff val="0"/>
            <a:lumOff val="0"/>
            <a:alphaOff val="0"/>
          </a:schemeClr>
        </a:solidFill>
        <a:ln w="12700" cap="flat" cmpd="sng" algn="ctr">
          <a:solidFill>
            <a:schemeClr val="accent2">
              <a:hueOff val="-665912"/>
              <a:satOff val="-293"/>
              <a:lumOff val="784"/>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sp>
    <dsp:sp modelId="{DFB702C2-093C-E742-BA50-E1A8602F98E7}">
      <dsp:nvSpPr>
        <dsp:cNvPr id="0" name=""/>
        <dsp:cNvSpPr/>
      </dsp:nvSpPr>
      <dsp:spPr>
        <a:xfrm>
          <a:off x="474257" y="1897339"/>
          <a:ext cx="9485132" cy="1210320"/>
        </a:xfrm>
        <a:prstGeom prst="roundRect">
          <a:avLst/>
        </a:prstGeom>
        <a:gradFill rotWithShape="0">
          <a:gsLst>
            <a:gs pos="0">
              <a:schemeClr val="accent2">
                <a:hueOff val="-665912"/>
                <a:satOff val="-293"/>
                <a:lumOff val="784"/>
                <a:alphaOff val="0"/>
                <a:shade val="85000"/>
                <a:satMod val="130000"/>
              </a:schemeClr>
            </a:gs>
            <a:gs pos="34000">
              <a:schemeClr val="accent2">
                <a:hueOff val="-665912"/>
                <a:satOff val="-293"/>
                <a:lumOff val="784"/>
                <a:alphaOff val="0"/>
                <a:shade val="87000"/>
                <a:satMod val="125000"/>
              </a:schemeClr>
            </a:gs>
            <a:gs pos="70000">
              <a:schemeClr val="accent2">
                <a:hueOff val="-665912"/>
                <a:satOff val="-293"/>
                <a:lumOff val="784"/>
                <a:alphaOff val="0"/>
                <a:tint val="100000"/>
                <a:shade val="90000"/>
                <a:satMod val="130000"/>
              </a:schemeClr>
            </a:gs>
            <a:gs pos="100000">
              <a:schemeClr val="accent2">
                <a:hueOff val="-665912"/>
                <a:satOff val="-293"/>
                <a:lumOff val="784"/>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63573" tIns="0" rIns="263573" bIns="0" numCol="1" spcCol="1270" anchor="ctr" anchorCtr="0">
          <a:noAutofit/>
        </a:bodyPr>
        <a:lstStyle/>
        <a:p>
          <a:pPr marL="0" lvl="0" indent="0" algn="l" defTabSz="1822450">
            <a:lnSpc>
              <a:spcPct val="90000"/>
            </a:lnSpc>
            <a:spcBef>
              <a:spcPct val="0"/>
            </a:spcBef>
            <a:spcAft>
              <a:spcPct val="35000"/>
            </a:spcAft>
            <a:buNone/>
          </a:pPr>
          <a:r>
            <a:rPr lang="en-US" sz="4100" kern="1200" dirty="0"/>
            <a:t>PAGE 60 - PRACTICE #3</a:t>
          </a:r>
        </a:p>
        <a:p>
          <a:pPr marL="0" lvl="0" indent="0" algn="l" defTabSz="1822450">
            <a:lnSpc>
              <a:spcPct val="90000"/>
            </a:lnSpc>
            <a:spcBef>
              <a:spcPct val="0"/>
            </a:spcBef>
            <a:spcAft>
              <a:spcPct val="35000"/>
            </a:spcAft>
            <a:buNone/>
          </a:pPr>
          <a:r>
            <a:rPr lang="en-US" sz="3200" kern="1200" dirty="0"/>
            <a:t>         21 MONTHS ANDRE – PUT BEADS ON STRING</a:t>
          </a:r>
        </a:p>
      </dsp:txBody>
      <dsp:txXfrm>
        <a:off x="533340" y="1956422"/>
        <a:ext cx="9366966" cy="1092154"/>
      </dsp:txXfrm>
    </dsp:sp>
    <dsp:sp modelId="{3D0042C6-4E8A-C546-B82A-575C703C4892}">
      <dsp:nvSpPr>
        <dsp:cNvPr id="0" name=""/>
        <dsp:cNvSpPr/>
      </dsp:nvSpPr>
      <dsp:spPr>
        <a:xfrm>
          <a:off x="0" y="4362259"/>
          <a:ext cx="9961831" cy="1033200"/>
        </a:xfrm>
        <a:prstGeom prst="rect">
          <a:avLst/>
        </a:prstGeom>
        <a:solidFill>
          <a:schemeClr val="lt1">
            <a:alpha val="90000"/>
            <a:hueOff val="0"/>
            <a:satOff val="0"/>
            <a:lumOff val="0"/>
            <a:alphaOff val="0"/>
          </a:schemeClr>
        </a:solidFill>
        <a:ln w="12700" cap="flat" cmpd="sng" algn="ctr">
          <a:solidFill>
            <a:schemeClr val="accent2">
              <a:hueOff val="-1331824"/>
              <a:satOff val="-586"/>
              <a:lumOff val="1569"/>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sp>
    <dsp:sp modelId="{6B2E3401-A4D0-E940-9C2D-2614184160A3}">
      <dsp:nvSpPr>
        <dsp:cNvPr id="0" name=""/>
        <dsp:cNvSpPr/>
      </dsp:nvSpPr>
      <dsp:spPr>
        <a:xfrm>
          <a:off x="474257" y="3757099"/>
          <a:ext cx="9485132" cy="1210320"/>
        </a:xfrm>
        <a:prstGeom prst="roundRect">
          <a:avLst/>
        </a:prstGeom>
        <a:gradFill rotWithShape="0">
          <a:gsLst>
            <a:gs pos="0">
              <a:schemeClr val="accent2">
                <a:hueOff val="-1331824"/>
                <a:satOff val="-586"/>
                <a:lumOff val="1569"/>
                <a:alphaOff val="0"/>
                <a:shade val="85000"/>
                <a:satMod val="130000"/>
              </a:schemeClr>
            </a:gs>
            <a:gs pos="34000">
              <a:schemeClr val="accent2">
                <a:hueOff val="-1331824"/>
                <a:satOff val="-586"/>
                <a:lumOff val="1569"/>
                <a:alphaOff val="0"/>
                <a:shade val="87000"/>
                <a:satMod val="125000"/>
              </a:schemeClr>
            </a:gs>
            <a:gs pos="70000">
              <a:schemeClr val="accent2">
                <a:hueOff val="-1331824"/>
                <a:satOff val="-586"/>
                <a:lumOff val="1569"/>
                <a:alphaOff val="0"/>
                <a:tint val="100000"/>
                <a:shade val="90000"/>
                <a:satMod val="130000"/>
              </a:schemeClr>
            </a:gs>
            <a:gs pos="100000">
              <a:schemeClr val="accent2">
                <a:hueOff val="-1331824"/>
                <a:satOff val="-586"/>
                <a:lumOff val="1569"/>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63573" tIns="0" rIns="263573" bIns="0" numCol="1" spcCol="1270" anchor="ctr" anchorCtr="0">
          <a:noAutofit/>
        </a:bodyPr>
        <a:lstStyle/>
        <a:p>
          <a:pPr marL="0" lvl="0" indent="0" algn="l" defTabSz="1822450">
            <a:lnSpc>
              <a:spcPct val="90000"/>
            </a:lnSpc>
            <a:spcBef>
              <a:spcPct val="0"/>
            </a:spcBef>
            <a:spcAft>
              <a:spcPct val="35000"/>
            </a:spcAft>
            <a:buNone/>
          </a:pPr>
          <a:r>
            <a:rPr lang="en-US" sz="4100" kern="1200" dirty="0"/>
            <a:t>PAGE 62 - PRACTICE #4</a:t>
          </a:r>
        </a:p>
        <a:p>
          <a:pPr marL="0" lvl="0" indent="0" algn="l" defTabSz="1822450">
            <a:lnSpc>
              <a:spcPct val="90000"/>
            </a:lnSpc>
            <a:spcBef>
              <a:spcPct val="0"/>
            </a:spcBef>
            <a:spcAft>
              <a:spcPct val="35000"/>
            </a:spcAft>
            <a:buNone/>
          </a:pPr>
          <a:r>
            <a:rPr lang="en-US" sz="3200" kern="1200" dirty="0"/>
            <a:t>         36 MONTHS GABRIEL – CUT SHAPE W/ SCISSORS</a:t>
          </a:r>
        </a:p>
      </dsp:txBody>
      <dsp:txXfrm>
        <a:off x="533340" y="3816182"/>
        <a:ext cx="9366966" cy="1092154"/>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603B6-5011-E649-B312-169A8100BF04}" type="datetimeFigureOut">
              <a:rPr lang="en-US" smtClean="0"/>
              <a:t>2/21/19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41870-B046-574E-894E-1A80DDAB9E7E}" type="slidenum">
              <a:rPr lang="en-US" smtClean="0"/>
              <a:t>‹#›</a:t>
            </a:fld>
            <a:endParaRPr lang="en-US"/>
          </a:p>
        </p:txBody>
      </p:sp>
    </p:spTree>
    <p:extLst>
      <p:ext uri="{BB962C8B-B14F-4D97-AF65-F5344CB8AC3E}">
        <p14:creationId xmlns:p14="http://schemas.microsoft.com/office/powerpoint/2010/main" val="1032587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PCRP is still an independent, self-sustaining arm of the Barnard Center</a:t>
            </a:r>
          </a:p>
        </p:txBody>
      </p:sp>
      <p:sp>
        <p:nvSpPr>
          <p:cNvPr id="4" name="Slide Number Placeholder 3"/>
          <p:cNvSpPr>
            <a:spLocks noGrp="1"/>
          </p:cNvSpPr>
          <p:nvPr>
            <p:ph type="sldNum" sz="quarter" idx="10"/>
          </p:nvPr>
        </p:nvSpPr>
        <p:spPr/>
        <p:txBody>
          <a:bodyPr/>
          <a:lstStyle/>
          <a:p>
            <a:fld id="{38C41870-B046-574E-894E-1A80DDAB9E7E}" type="slidenum">
              <a:rPr lang="en-US" smtClean="0"/>
              <a:t>2</a:t>
            </a:fld>
            <a:endParaRPr lang="en-US"/>
          </a:p>
        </p:txBody>
      </p:sp>
    </p:spTree>
    <p:extLst>
      <p:ext uri="{BB962C8B-B14F-4D97-AF65-F5344CB8AC3E}">
        <p14:creationId xmlns:p14="http://schemas.microsoft.com/office/powerpoint/2010/main" val="1191353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a:t>
            </a:r>
            <a:r>
              <a:rPr lang="en-US" baseline="0" dirty="0"/>
              <a:t> cover</a:t>
            </a:r>
            <a:endParaRPr lang="en-US" dirty="0"/>
          </a:p>
        </p:txBody>
      </p:sp>
      <p:sp>
        <p:nvSpPr>
          <p:cNvPr id="4" name="Slide Number Placeholder 3"/>
          <p:cNvSpPr>
            <a:spLocks noGrp="1"/>
          </p:cNvSpPr>
          <p:nvPr>
            <p:ph type="sldNum" sz="quarter" idx="10"/>
          </p:nvPr>
        </p:nvSpPr>
        <p:spPr/>
        <p:txBody>
          <a:bodyPr/>
          <a:lstStyle/>
          <a:p>
            <a:fld id="{0A1DD354-FD03-1C43-86D5-356226A3D8F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84603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SAY “INSTRUCTION” ON THE DRIVE ON YOUR DESKTOP. OR RELIABILITY OR RESOURCES.  ALL instruction items will be on this disc: intro, cues, both scales and practice videos for both scales. Reliability is to be kept separately and secure. Resources is like your old CD, with logos, images, PowerPoint templates, rosters,</a:t>
            </a:r>
            <a:r>
              <a:rPr lang="en-US" baseline="0" dirty="0"/>
              <a:t> forms, handouts, directions. There is a new learner folder with all you need for a new class, a recertification folder with what you need, and </a:t>
            </a:r>
            <a:endParaRPr lang="en-US" dirty="0"/>
          </a:p>
          <a:p>
            <a:endParaRPr lang="en-US" dirty="0"/>
          </a:p>
          <a:p>
            <a:r>
              <a:rPr lang="en-US" dirty="0"/>
              <a:t>DO NOT</a:t>
            </a:r>
            <a:r>
              <a:rPr lang="en-US" baseline="0" dirty="0"/>
              <a:t> DELETE ANYTHING. THEY ARE NOT  “UNDELETABLE”. IF YOU DELETE THE FILES, THEY ARE GONE!</a:t>
            </a:r>
          </a:p>
          <a:p>
            <a:endParaRPr lang="en-US" baseline="0" dirty="0"/>
          </a:p>
          <a:p>
            <a:r>
              <a:rPr lang="en-US" baseline="0" dirty="0"/>
              <a:t>Please destroy and recycle your old DVDs after you make the transition. You do not need to return them to us. </a:t>
            </a:r>
            <a:endParaRPr lang="en-US" dirty="0"/>
          </a:p>
        </p:txBody>
      </p:sp>
      <p:sp>
        <p:nvSpPr>
          <p:cNvPr id="4" name="Slide Number Placeholder 3"/>
          <p:cNvSpPr>
            <a:spLocks noGrp="1"/>
          </p:cNvSpPr>
          <p:nvPr>
            <p:ph type="sldNum" sz="quarter" idx="10"/>
          </p:nvPr>
        </p:nvSpPr>
        <p:spPr/>
        <p:txBody>
          <a:bodyPr/>
          <a:lstStyle/>
          <a:p>
            <a:fld id="{0A1DD354-FD03-1C43-86D5-356226A3D8F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90028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default</a:t>
            </a:r>
            <a:r>
              <a:rPr lang="en-US" baseline="0" dirty="0"/>
              <a:t> is Chrome, you will need to right click and choose “open with”. You do NOT need the internet, just one of the browsers to open the video files. </a:t>
            </a:r>
            <a:endParaRPr lang="en-US" dirty="0"/>
          </a:p>
        </p:txBody>
      </p:sp>
      <p:sp>
        <p:nvSpPr>
          <p:cNvPr id="4" name="Slide Number Placeholder 3"/>
          <p:cNvSpPr>
            <a:spLocks noGrp="1"/>
          </p:cNvSpPr>
          <p:nvPr>
            <p:ph type="sldNum" sz="quarter" idx="10"/>
          </p:nvPr>
        </p:nvSpPr>
        <p:spPr/>
        <p:txBody>
          <a:bodyPr/>
          <a:lstStyle/>
          <a:p>
            <a:fld id="{0A1DD354-FD03-1C43-86D5-356226A3D8F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04597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in your drives and practice navigating and finding what you want. It is NOT</a:t>
            </a:r>
            <a:r>
              <a:rPr lang="en-US" baseline="0" dirty="0"/>
              <a:t> chaptered. It is not a viable function in this format. </a:t>
            </a:r>
            <a:endParaRPr lang="en-US" dirty="0"/>
          </a:p>
        </p:txBody>
      </p:sp>
      <p:sp>
        <p:nvSpPr>
          <p:cNvPr id="4" name="Slide Number Placeholder 3"/>
          <p:cNvSpPr>
            <a:spLocks noGrp="1"/>
          </p:cNvSpPr>
          <p:nvPr>
            <p:ph type="sldNum" sz="quarter" idx="10"/>
          </p:nvPr>
        </p:nvSpPr>
        <p:spPr/>
        <p:txBody>
          <a:bodyPr/>
          <a:lstStyle/>
          <a:p>
            <a:fld id="{0A1DD354-FD03-1C43-86D5-356226A3D8F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49849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eat an elephant? One bite at a time. </a:t>
            </a:r>
          </a:p>
        </p:txBody>
      </p:sp>
      <p:sp>
        <p:nvSpPr>
          <p:cNvPr id="4" name="Slide Number Placeholder 3"/>
          <p:cNvSpPr>
            <a:spLocks noGrp="1"/>
          </p:cNvSpPr>
          <p:nvPr>
            <p:ph type="sldNum" sz="quarter" idx="10"/>
          </p:nvPr>
        </p:nvSpPr>
        <p:spPr/>
        <p:txBody>
          <a:bodyPr/>
          <a:lstStyle/>
          <a:p>
            <a:fld id="{0A1DD354-FD03-1C43-86D5-356226A3D8F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455574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Classes</a:t>
            </a:r>
            <a:r>
              <a:rPr lang="en-US" baseline="0" dirty="0"/>
              <a:t> in November or December that come in to the office in January are fine. IF YOU HAVE A SPECIAL NEED OR REQUEST, PLEASE CONTACT OUR OFFICE ABOUT NEW VS OLD VIDEOS FOR TEACHING. </a:t>
            </a:r>
            <a:endParaRPr lang="en-US" dirty="0"/>
          </a:p>
          <a:p>
            <a:endParaRPr lang="en-US" dirty="0"/>
          </a:p>
          <a:p>
            <a:r>
              <a:rPr lang="en-US" dirty="0"/>
              <a:t>They can still use the box to score the dyad. Give them the new information on each, age, task, length of time. Handout the subscale practice answers after they have scored</a:t>
            </a:r>
            <a:r>
              <a:rPr lang="en-US" baseline="0" dirty="0"/>
              <a:t> rather than have them turn the page to check. Write “new” or “old” at the top of your class roster AND on the reliability form.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A1DD354-FD03-1C43-86D5-356226A3D8F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88841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41870-B046-574E-894E-1A80DDAB9E7E}" type="slidenum">
              <a:rPr lang="en-US" smtClean="0"/>
              <a:t>4</a:t>
            </a:fld>
            <a:endParaRPr lang="en-US"/>
          </a:p>
        </p:txBody>
      </p:sp>
    </p:spTree>
    <p:extLst>
      <p:ext uri="{BB962C8B-B14F-4D97-AF65-F5344CB8AC3E}">
        <p14:creationId xmlns:p14="http://schemas.microsoft.com/office/powerpoint/2010/main" val="1175219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41870-B046-574E-894E-1A80DDAB9E7E}" type="slidenum">
              <a:rPr lang="en-US" smtClean="0"/>
              <a:t>5</a:t>
            </a:fld>
            <a:endParaRPr lang="en-US"/>
          </a:p>
        </p:txBody>
      </p:sp>
    </p:spTree>
    <p:extLst>
      <p:ext uri="{BB962C8B-B14F-4D97-AF65-F5344CB8AC3E}">
        <p14:creationId xmlns:p14="http://schemas.microsoft.com/office/powerpoint/2010/main" val="1355848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41870-B046-574E-894E-1A80DDAB9E7E}" type="slidenum">
              <a:rPr lang="en-US" smtClean="0"/>
              <a:t>8</a:t>
            </a:fld>
            <a:endParaRPr lang="en-US"/>
          </a:p>
        </p:txBody>
      </p:sp>
    </p:spTree>
    <p:extLst>
      <p:ext uri="{BB962C8B-B14F-4D97-AF65-F5344CB8AC3E}">
        <p14:creationId xmlns:p14="http://schemas.microsoft.com/office/powerpoint/2010/main" val="1603690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before, if it’s been a while since they learned the Feeding scale OR if you are doing the T scale first, be sure to watch the introduction</a:t>
            </a:r>
            <a:r>
              <a:rPr lang="en-US" baseline="0" dirty="0"/>
              <a:t> (35 mins) of Monica, Watch Infant Cues again, and begin with T scale overview. </a:t>
            </a:r>
            <a:endParaRPr lang="en-US" dirty="0"/>
          </a:p>
        </p:txBody>
      </p:sp>
      <p:sp>
        <p:nvSpPr>
          <p:cNvPr id="4" name="Slide Number Placeholder 3"/>
          <p:cNvSpPr>
            <a:spLocks noGrp="1"/>
          </p:cNvSpPr>
          <p:nvPr>
            <p:ph type="sldNum" sz="quarter" idx="10"/>
          </p:nvPr>
        </p:nvSpPr>
        <p:spPr/>
        <p:txBody>
          <a:bodyPr/>
          <a:lstStyle/>
          <a:p>
            <a:fld id="{0A1DD354-FD03-1C43-86D5-356226A3D8F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084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a:t>
            </a:r>
            <a:r>
              <a:rPr lang="en-US" baseline="0" dirty="0"/>
              <a:t> the </a:t>
            </a:r>
            <a:endParaRPr lang="en-US" dirty="0"/>
          </a:p>
        </p:txBody>
      </p:sp>
      <p:sp>
        <p:nvSpPr>
          <p:cNvPr id="4" name="Slide Number Placeholder 3"/>
          <p:cNvSpPr>
            <a:spLocks noGrp="1"/>
          </p:cNvSpPr>
          <p:nvPr>
            <p:ph type="sldNum" sz="quarter" idx="10"/>
          </p:nvPr>
        </p:nvSpPr>
        <p:spPr/>
        <p:txBody>
          <a:bodyPr/>
          <a:lstStyle/>
          <a:p>
            <a:fld id="{0A1DD354-FD03-1C43-86D5-356226A3D8F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770317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ONLY SUBSCALE THAT IS SIGNIFICANTLY LONGER THAN THE PREVIOUS VIDEO. . . ABOUT 10 MINS MORE</a:t>
            </a:r>
            <a:r>
              <a:rPr lang="en-US" baseline="0" dirty="0"/>
              <a:t> THAN THE PREVIOUS VERSION. </a:t>
            </a:r>
            <a:endParaRPr lang="en-US" dirty="0"/>
          </a:p>
        </p:txBody>
      </p:sp>
      <p:sp>
        <p:nvSpPr>
          <p:cNvPr id="4" name="Slide Number Placeholder 3"/>
          <p:cNvSpPr>
            <a:spLocks noGrp="1"/>
          </p:cNvSpPr>
          <p:nvPr>
            <p:ph type="sldNum" sz="quarter" idx="10"/>
          </p:nvPr>
        </p:nvSpPr>
        <p:spPr/>
        <p:txBody>
          <a:bodyPr/>
          <a:lstStyle/>
          <a:p>
            <a:fld id="{0A1DD354-FD03-1C43-86D5-356226A3D8F8}"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1333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D354-FD03-1C43-86D5-356226A3D8F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94845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DD354-FD03-1C43-86D5-356226A3D8F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12664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137366-701E-FD43-9FB2-0F4BE85E581E}" type="datetimeFigureOut">
              <a:rPr lang="en-US" smtClean="0"/>
              <a:pPr/>
              <a:t>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C77D4-9936-134A-B65C-EEB4D34A86E9}"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137366-701E-FD43-9FB2-0F4BE85E581E}" type="datetimeFigureOut">
              <a:rPr lang="en-US" smtClean="0"/>
              <a:pPr/>
              <a:t>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C77D4-9936-134A-B65C-EEB4D34A86E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37366-701E-FD43-9FB2-0F4BE85E581E}" type="datetimeFigureOut">
              <a:rPr lang="en-US" smtClean="0"/>
              <a:pPr/>
              <a:t>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C77D4-9936-134A-B65C-EEB4D34A86E9}"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137366-701E-FD43-9FB2-0F4BE85E581E}" type="datetimeFigureOut">
              <a:rPr lang="en-US" smtClean="0"/>
              <a:pPr/>
              <a:t>2/21/19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C77D4-9936-134A-B65C-EEB4D34A86E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137366-701E-FD43-9FB2-0F4BE85E581E}" type="datetimeFigureOut">
              <a:rPr lang="en-US" smtClean="0"/>
              <a:pPr/>
              <a:t>2/21/19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CC77D4-9936-134A-B65C-EEB4D34A86E9}"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137366-701E-FD43-9FB2-0F4BE85E581E}" type="datetimeFigureOut">
              <a:rPr lang="en-US" smtClean="0"/>
              <a:pPr/>
              <a:t>2/21/19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CC77D4-9936-134A-B65C-EEB4D34A86E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137366-701E-FD43-9FB2-0F4BE85E581E}" type="datetimeFigureOut">
              <a:rPr lang="en-US" smtClean="0"/>
              <a:pPr/>
              <a:t>2/21/19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6CC77D4-9936-134A-B65C-EEB4D34A86E9}"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2137366-701E-FD43-9FB2-0F4BE85E581E}" type="datetimeFigureOut">
              <a:rPr lang="en-US" smtClean="0"/>
              <a:pPr/>
              <a:t>2/21/19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6CC77D4-9936-134A-B65C-EEB4D34A86E9}" type="slidenum">
              <a:rPr lang="en-US" smtClean="0">
                <a:solidFill>
                  <a:srgbClr val="344068"/>
                </a:solidFill>
              </a:rPr>
              <a:pPr/>
              <a:t>‹#›</a:t>
            </a:fld>
            <a:endParaRPr lang="en-US">
              <a:solidFill>
                <a:srgbClr val="344068"/>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137366-701E-FD43-9FB2-0F4BE85E581E}" type="datetimeFigureOut">
              <a:rPr lang="en-US" smtClean="0"/>
              <a:pPr/>
              <a:t>2/21/19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C77D4-9936-134A-B65C-EEB4D34A86E9}"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137366-701E-FD43-9FB2-0F4BE85E581E}" type="datetimeFigureOut">
              <a:rPr lang="en-US" smtClean="0"/>
              <a:pPr/>
              <a:t>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C77D4-9936-134A-B65C-EEB4D34A86E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137366-701E-FD43-9FB2-0F4BE85E581E}" type="datetimeFigureOut">
              <a:rPr lang="en-US" smtClean="0"/>
              <a:pPr/>
              <a:t>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C77D4-9936-134A-B65C-EEB4D34A86E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2/21/19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2/21/19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2/21/19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2/21/19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2/21/19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2/21/19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2/21/19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2851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a:fld id="{22137366-701E-FD43-9FB2-0F4BE85E581E}" type="datetimeFigureOut">
              <a:rPr lang="en-US" smtClean="0"/>
              <a:pPr defTabSz="914400"/>
              <a:t>2/21/19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a:fld id="{16CC77D4-9936-134A-B65C-EEB4D34A86E9}" type="slidenum">
              <a:rPr lang="en-US" smtClean="0"/>
              <a:pPr defTabSz="91440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185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3.emf"/></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3.xml"/><Relationship Id="rId7" Type="http://schemas.openxmlformats.org/officeDocument/2006/relationships/image" Target="../media/image24.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0.jpg"/><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emf"/><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nursing.uw.edu/research/programs/barnard-center/" TargetMode="External"/><Relationship Id="rId7" Type="http://schemas.openxmlformats.org/officeDocument/2006/relationships/diagramColors" Target="../diagrams/colors1.xml"/><Relationship Id="rId12"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8.tiff"/></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43.emf"/><Relationship Id="rId4" Type="http://schemas.openxmlformats.org/officeDocument/2006/relationships/image" Target="../media/image42.emf"/></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0051" y="4624954"/>
            <a:ext cx="10058400" cy="1143000"/>
          </a:xfrm>
        </p:spPr>
        <p:txBody>
          <a:bodyPr>
            <a:normAutofit fontScale="92500" lnSpcReduction="20000"/>
          </a:bodyPr>
          <a:lstStyle/>
          <a:p>
            <a:pPr algn="ctr"/>
            <a:r>
              <a:rPr lang="en-US" sz="4000" dirty="0"/>
              <a:t>What Else is new besides </a:t>
            </a:r>
          </a:p>
          <a:p>
            <a:pPr algn="ctr"/>
            <a:r>
              <a:rPr lang="en-US" sz="4000" dirty="0"/>
              <a:t>training videos? OUR NEW NAME!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538" y="958511"/>
            <a:ext cx="7691118" cy="3209425"/>
          </a:xfrm>
          <a:prstGeom prst="rect">
            <a:avLst/>
          </a:prstGeom>
        </p:spPr>
      </p:pic>
    </p:spTree>
    <p:extLst>
      <p:ext uri="{BB962C8B-B14F-4D97-AF65-F5344CB8AC3E}">
        <p14:creationId xmlns:p14="http://schemas.microsoft.com/office/powerpoint/2010/main" val="73561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r"/>
            <a:r>
              <a:rPr lang="en-US" dirty="0"/>
              <a:t>RESPONSIVENESS TO </a:t>
            </a:r>
            <a:br>
              <a:rPr lang="en-US" dirty="0"/>
            </a:br>
            <a:r>
              <a:rPr lang="en-US" dirty="0"/>
              <a:t>CAREGIVER SUBSCALE – 8 MINS</a:t>
            </a:r>
          </a:p>
        </p:txBody>
      </p:sp>
      <p:sp>
        <p:nvSpPr>
          <p:cNvPr id="3" name="Content Placeholder 2"/>
          <p:cNvSpPr>
            <a:spLocks noGrp="1"/>
          </p:cNvSpPr>
          <p:nvPr>
            <p:ph idx="1"/>
          </p:nvPr>
        </p:nvSpPr>
        <p:spPr>
          <a:xfrm>
            <a:off x="1097280" y="3455331"/>
            <a:ext cx="1787434" cy="734180"/>
          </a:xfrm>
        </p:spPr>
        <p:txBody>
          <a:bodyPr>
            <a:normAutofit/>
          </a:bodyPr>
          <a:lstStyle/>
          <a:p>
            <a:r>
              <a:rPr lang="en-US" sz="3200" dirty="0"/>
              <a:t>PAGE 89</a:t>
            </a:r>
          </a:p>
        </p:txBody>
      </p:sp>
      <p:sp>
        <p:nvSpPr>
          <p:cNvPr id="4" name="TextBox 3"/>
          <p:cNvSpPr txBox="1"/>
          <p:nvPr/>
        </p:nvSpPr>
        <p:spPr>
          <a:xfrm>
            <a:off x="1097280" y="3955249"/>
            <a:ext cx="2884714" cy="1477328"/>
          </a:xfrm>
          <a:prstGeom prst="rect">
            <a:avLst/>
          </a:prstGeom>
          <a:noFill/>
          <a:ln>
            <a:solidFill>
              <a:schemeClr val="tx1"/>
            </a:solidFill>
          </a:ln>
        </p:spPr>
        <p:txBody>
          <a:bodyPr wrap="square" rtlCol="0">
            <a:spAutoFit/>
          </a:bodyPr>
          <a:lstStyle/>
          <a:p>
            <a:r>
              <a:rPr lang="en-US" dirty="0"/>
              <a:t>4-Month-Old and Mother</a:t>
            </a:r>
          </a:p>
          <a:p>
            <a:r>
              <a:rPr lang="en-US" dirty="0"/>
              <a:t> </a:t>
            </a:r>
          </a:p>
          <a:p>
            <a:r>
              <a:rPr lang="en-US" dirty="0"/>
              <a:t>Breastfeeding</a:t>
            </a:r>
          </a:p>
          <a:p>
            <a:r>
              <a:rPr lang="en-US" dirty="0"/>
              <a:t> </a:t>
            </a:r>
          </a:p>
          <a:p>
            <a:r>
              <a:rPr lang="en-US" dirty="0"/>
              <a:t>2:16 Minutes</a:t>
            </a:r>
          </a:p>
        </p:txBody>
      </p:sp>
      <p:sp>
        <p:nvSpPr>
          <p:cNvPr id="5" name="Content Placeholder 2"/>
          <p:cNvSpPr txBox="1">
            <a:spLocks/>
          </p:cNvSpPr>
          <p:nvPr/>
        </p:nvSpPr>
        <p:spPr>
          <a:xfrm>
            <a:off x="4635137" y="1845734"/>
            <a:ext cx="1787434" cy="7341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dirty="0"/>
              <a:t>PAGE 90</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44" t="2970" r="6906" b="38825"/>
          <a:stretch/>
        </p:blipFill>
        <p:spPr>
          <a:xfrm>
            <a:off x="6246860" y="1845734"/>
            <a:ext cx="4908820" cy="4147457"/>
          </a:xfrm>
          <a:prstGeom prst="rect">
            <a:avLst/>
          </a:prstGeom>
          <a:ln>
            <a:solidFill>
              <a:schemeClr val="tx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421988"/>
            <a:ext cx="2018103" cy="1790836"/>
          </a:xfrm>
          <a:prstGeom prst="rect">
            <a:avLst/>
          </a:prstGeom>
        </p:spPr>
      </p:pic>
    </p:spTree>
    <p:extLst>
      <p:ext uri="{BB962C8B-B14F-4D97-AF65-F5344CB8AC3E}">
        <p14:creationId xmlns:p14="http://schemas.microsoft.com/office/powerpoint/2010/main" val="50836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03" y="1396144"/>
            <a:ext cx="277976" cy="1049429"/>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03" y="2358092"/>
            <a:ext cx="277976" cy="1049429"/>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03" y="3345787"/>
            <a:ext cx="277976" cy="1049429"/>
          </a:xfrm>
          <a:prstGeom prst="rect">
            <a:avLst/>
          </a:prstGeom>
        </p:spPr>
      </p:pic>
      <p:sp>
        <p:nvSpPr>
          <p:cNvPr id="13" name="TextBox 12"/>
          <p:cNvSpPr txBox="1"/>
          <p:nvPr/>
        </p:nvSpPr>
        <p:spPr>
          <a:xfrm>
            <a:off x="457200" y="418584"/>
            <a:ext cx="1899494" cy="707886"/>
          </a:xfrm>
          <a:prstGeom prst="rect">
            <a:avLst/>
          </a:prstGeom>
          <a:noFill/>
        </p:spPr>
        <p:txBody>
          <a:bodyPr wrap="none" rtlCol="0">
            <a:spAutoFit/>
          </a:bodyPr>
          <a:lstStyle/>
          <a:p>
            <a:r>
              <a:rPr lang="en-US" sz="4000">
                <a:solidFill>
                  <a:schemeClr val="bg1"/>
                </a:solidFill>
                <a:latin typeface="+mj-lt"/>
              </a:rPr>
              <a:t>PAGE </a:t>
            </a:r>
            <a:r>
              <a:rPr lang="en-US" sz="4000" dirty="0">
                <a:solidFill>
                  <a:schemeClr val="bg1"/>
                </a:solidFill>
                <a:latin typeface="+mj-lt"/>
              </a:rPr>
              <a:t>25</a:t>
            </a:r>
          </a:p>
        </p:txBody>
      </p:sp>
      <p:graphicFrame>
        <p:nvGraphicFramePr>
          <p:cNvPr id="15" name="Diagram 14"/>
          <p:cNvGraphicFramePr/>
          <p:nvPr>
            <p:extLst>
              <p:ext uri="{D42A27DB-BD31-4B8C-83A1-F6EECF244321}">
                <p14:modId xmlns:p14="http://schemas.microsoft.com/office/powerpoint/2010/main" val="1590271785"/>
              </p:ext>
            </p:extLst>
          </p:nvPr>
        </p:nvGraphicFramePr>
        <p:xfrm>
          <a:off x="4330701" y="630766"/>
          <a:ext cx="7691605" cy="5026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1691" y="2430306"/>
            <a:ext cx="1488809" cy="1488809"/>
          </a:xfrm>
          <a:prstGeom prst="rect">
            <a:avLst/>
          </a:prstGeom>
          <a:ln>
            <a:noFill/>
          </a:ln>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151" y="807301"/>
            <a:ext cx="277976" cy="104942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151" y="4369816"/>
            <a:ext cx="277976" cy="1049429"/>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3220" t="2598" r="3623" b="2985"/>
          <a:stretch/>
        </p:blipFill>
        <p:spPr>
          <a:xfrm>
            <a:off x="502139" y="820001"/>
            <a:ext cx="3709110" cy="4709420"/>
          </a:xfrm>
          <a:prstGeom prst="rect">
            <a:avLst/>
          </a:prstGeom>
          <a:ln>
            <a:solidFill>
              <a:schemeClr val="bg1">
                <a:lumMod val="50000"/>
              </a:schemeClr>
            </a:solidFill>
          </a:ln>
        </p:spPr>
      </p:pic>
    </p:spTree>
    <p:extLst>
      <p:ext uri="{BB962C8B-B14F-4D97-AF65-F5344CB8AC3E}">
        <p14:creationId xmlns:p14="http://schemas.microsoft.com/office/powerpoint/2010/main" val="2085448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249941391"/>
              </p:ext>
            </p:extLst>
          </p:nvPr>
        </p:nvGraphicFramePr>
        <p:xfrm>
          <a:off x="304801" y="452438"/>
          <a:ext cx="11480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2400" y="4241800"/>
            <a:ext cx="1460500" cy="14605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400" y="452438"/>
            <a:ext cx="1460500" cy="14605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2400" y="2351088"/>
            <a:ext cx="1460500" cy="1460500"/>
          </a:xfrm>
          <a:prstGeom prst="rect">
            <a:avLst/>
          </a:prstGeom>
        </p:spPr>
      </p:pic>
    </p:spTree>
    <p:extLst>
      <p:ext uri="{BB962C8B-B14F-4D97-AF65-F5344CB8AC3E}">
        <p14:creationId xmlns:p14="http://schemas.microsoft.com/office/powerpoint/2010/main" val="1034425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C869C3B-5565-4AAC-86A8-9EB0AB1C65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2" name="Rectangle 21">
            <a:extLst>
              <a:ext uri="{FF2B5EF4-FFF2-40B4-BE49-F238E27FC236}">
                <a16:creationId xmlns:a16="http://schemas.microsoft.com/office/drawing/2014/main" id="{A2CCB926-277C-4D2C-9FA9-BD6F375E6B4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4903CF1B-3D08-4C0E-A59F-2D6FDF9C85D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F41136EC-EC34-4D08-B5AB-8CE5870B1C7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5159" y="5433708"/>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360" y="932016"/>
            <a:ext cx="5696615" cy="2506511"/>
          </a:xfrm>
          <a:prstGeom prst="rect">
            <a:avLst/>
          </a:prstGeom>
        </p:spPr>
      </p:pic>
      <p:sp>
        <p:nvSpPr>
          <p:cNvPr id="2" name="Title 1"/>
          <p:cNvSpPr>
            <a:spLocks noGrp="1"/>
          </p:cNvSpPr>
          <p:nvPr>
            <p:ph type="ctrTitle"/>
          </p:nvPr>
        </p:nvSpPr>
        <p:spPr>
          <a:xfrm>
            <a:off x="638423" y="3766457"/>
            <a:ext cx="10909073" cy="1654629"/>
          </a:xfrm>
        </p:spPr>
        <p:txBody>
          <a:bodyPr>
            <a:normAutofit/>
          </a:bodyPr>
          <a:lstStyle/>
          <a:p>
            <a:pPr algn="ctr"/>
            <a:r>
              <a:rPr lang="en-US" sz="6000"/>
              <a:t>NCAST TEACHING SCALE</a:t>
            </a:r>
          </a:p>
        </p:txBody>
      </p:sp>
    </p:spTree>
    <p:extLst>
      <p:ext uri="{BB962C8B-B14F-4D97-AF65-F5344CB8AC3E}">
        <p14:creationId xmlns:p14="http://schemas.microsoft.com/office/powerpoint/2010/main" val="203872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542324" y="3429000"/>
            <a:ext cx="5103575" cy="2374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6" name="Rounded Rectangle 15"/>
          <p:cNvSpPr/>
          <p:nvPr/>
        </p:nvSpPr>
        <p:spPr>
          <a:xfrm>
            <a:off x="6542324" y="349592"/>
            <a:ext cx="5103575" cy="2552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7193216" y="764567"/>
            <a:ext cx="3959609" cy="2585323"/>
          </a:xfrm>
          <a:prstGeom prst="rect">
            <a:avLst/>
          </a:prstGeom>
          <a:noFill/>
        </p:spPr>
        <p:txBody>
          <a:bodyPr wrap="none" lIns="91440" tIns="45720" rIns="91440" bIns="45720" anchor="b">
            <a:spAutoFit/>
          </a:bodyPr>
          <a:lstStyle/>
          <a:p>
            <a:pPr algn="ctr" defTabSz="914400"/>
            <a:r>
              <a:rPr lang="en-US" sz="5400" b="1" dirty="0">
                <a:ln w="10160">
                  <a:solidFill>
                    <a:prstClr val="black"/>
                  </a:solidFill>
                  <a:prstDash val="solid"/>
                </a:ln>
                <a:solidFill>
                  <a:srgbClr val="FFFFFF"/>
                </a:solidFill>
                <a:effectLst>
                  <a:outerShdw blurRad="38100" dist="22860" dir="5400000" algn="tl" rotWithShape="0">
                    <a:srgbClr val="000000">
                      <a:alpha val="30000"/>
                    </a:srgbClr>
                  </a:outerShdw>
                </a:effectLst>
              </a:rPr>
              <a:t>INFANT CUES</a:t>
            </a:r>
          </a:p>
          <a:p>
            <a:pPr algn="ctr" defTabSz="914400"/>
            <a:r>
              <a:rPr lang="en-US" sz="5400" b="1" dirty="0">
                <a:ln w="10160">
                  <a:solidFill>
                    <a:prstClr val="black"/>
                  </a:solidFill>
                  <a:prstDash val="solid"/>
                </a:ln>
                <a:solidFill>
                  <a:srgbClr val="FFFFFF"/>
                </a:solidFill>
                <a:effectLst>
                  <a:outerShdw blurRad="38100" dist="22860" dir="5400000" algn="tl" rotWithShape="0">
                    <a:srgbClr val="000000">
                      <a:alpha val="30000"/>
                    </a:srgbClr>
                  </a:outerShdw>
                </a:effectLst>
              </a:rPr>
              <a:t>16 MINUTES </a:t>
            </a:r>
          </a:p>
          <a:p>
            <a:pPr algn="ctr" defTabSz="914400"/>
            <a:endParaRPr lang="en-US" sz="5400" b="1" dirty="0">
              <a:ln w="9525">
                <a:solidFill>
                  <a:prstClr val="white"/>
                </a:solidFill>
                <a:prstDash val="solid"/>
              </a:ln>
              <a:solidFill>
                <a:srgbClr val="3E8853"/>
              </a:solidFill>
              <a:effectLst>
                <a:outerShdw blurRad="12700" dist="38100" dir="2700000" algn="tl" rotWithShape="0">
                  <a:srgbClr val="3E8853">
                    <a:lumMod val="60000"/>
                    <a:lumOff val="40000"/>
                  </a:srgbClr>
                </a:outerShdw>
              </a:effectLst>
            </a:endParaRPr>
          </a:p>
        </p:txBody>
      </p:sp>
      <p:sp>
        <p:nvSpPr>
          <p:cNvPr id="11" name="Rectangle 10"/>
          <p:cNvSpPr/>
          <p:nvPr/>
        </p:nvSpPr>
        <p:spPr>
          <a:xfrm>
            <a:off x="6827574" y="3323788"/>
            <a:ext cx="4533073" cy="2585323"/>
          </a:xfrm>
          <a:prstGeom prst="rect">
            <a:avLst/>
          </a:prstGeom>
          <a:noFill/>
        </p:spPr>
        <p:txBody>
          <a:bodyPr wrap="square" lIns="91440" tIns="45720" rIns="91440" bIns="45720">
            <a:spAutoFit/>
          </a:bodyPr>
          <a:lstStyle/>
          <a:p>
            <a:pPr algn="ctr" defTabSz="914400"/>
            <a:r>
              <a:rPr lang="en-US" sz="5400" b="1" dirty="0">
                <a:ln w="10160">
                  <a:solidFill>
                    <a:prstClr val="black"/>
                  </a:solidFill>
                  <a:prstDash val="solid"/>
                </a:ln>
                <a:solidFill>
                  <a:srgbClr val="FFFFFF"/>
                </a:solidFill>
                <a:effectLst>
                  <a:outerShdw blurRad="38100" dist="22860" dir="5400000" algn="tl" rotWithShape="0">
                    <a:srgbClr val="000000">
                      <a:alpha val="30000"/>
                    </a:srgbClr>
                  </a:outerShdw>
                </a:effectLst>
              </a:rPr>
              <a:t>OVERVIEW      T SCALE</a:t>
            </a:r>
          </a:p>
          <a:p>
            <a:pPr algn="ctr" defTabSz="914400"/>
            <a:r>
              <a:rPr lang="en-US" sz="5400" b="1" dirty="0">
                <a:ln w="10160">
                  <a:solidFill>
                    <a:prstClr val="black"/>
                  </a:solidFill>
                  <a:prstDash val="solid"/>
                </a:ln>
                <a:solidFill>
                  <a:srgbClr val="FFFFFF"/>
                </a:solidFill>
                <a:effectLst>
                  <a:outerShdw blurRad="38100" dist="22860" dir="5400000" algn="tl" rotWithShape="0">
                    <a:srgbClr val="000000">
                      <a:alpha val="30000"/>
                    </a:srgbClr>
                  </a:outerShdw>
                </a:effectLst>
              </a:rPr>
              <a:t>12 MINUTES</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44622">
            <a:off x="1551002" y="609599"/>
            <a:ext cx="3414697" cy="5064423"/>
          </a:xfrm>
          <a:prstGeom prst="rect">
            <a:avLst/>
          </a:prstGeom>
        </p:spPr>
      </p:pic>
    </p:spTree>
    <p:extLst>
      <p:ext uri="{BB962C8B-B14F-4D97-AF65-F5344CB8AC3E}">
        <p14:creationId xmlns:p14="http://schemas.microsoft.com/office/powerpoint/2010/main" val="861576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050" y="258323"/>
            <a:ext cx="10346860" cy="1450757"/>
          </a:xfrm>
        </p:spPr>
        <p:txBody>
          <a:bodyPr anchor="ctr"/>
          <a:lstStyle/>
          <a:p>
            <a:pPr algn="ctr"/>
            <a:r>
              <a:rPr lang="en-US" dirty="0"/>
              <a:t>SENSITIVITY TO CUES SUBSCALE </a:t>
            </a:r>
            <a:br>
              <a:rPr lang="en-US" dirty="0"/>
            </a:br>
            <a:r>
              <a:rPr lang="en-US" dirty="0"/>
              <a:t>– 18 MINS</a:t>
            </a:r>
          </a:p>
        </p:txBody>
      </p:sp>
      <p:sp>
        <p:nvSpPr>
          <p:cNvPr id="3" name="Content Placeholder 2"/>
          <p:cNvSpPr>
            <a:spLocks noGrp="1"/>
          </p:cNvSpPr>
          <p:nvPr>
            <p:ph idx="1"/>
          </p:nvPr>
        </p:nvSpPr>
        <p:spPr>
          <a:xfrm>
            <a:off x="4075290" y="3674535"/>
            <a:ext cx="1437861" cy="603955"/>
          </a:xfrm>
        </p:spPr>
        <p:txBody>
          <a:bodyPr>
            <a:normAutofit/>
          </a:bodyPr>
          <a:lstStyle/>
          <a:p>
            <a:pPr marL="0" indent="0">
              <a:buClr>
                <a:srgbClr val="2683C7"/>
              </a:buClr>
              <a:buSzPct val="150000"/>
              <a:buNone/>
            </a:pPr>
            <a:r>
              <a:rPr lang="en-US" sz="3100" dirty="0"/>
              <a:t>Page 53</a:t>
            </a:r>
          </a:p>
          <a:p>
            <a:pPr>
              <a:buClr>
                <a:srgbClr val="2683C7"/>
              </a:buClr>
              <a:buSzPct val="150000"/>
              <a:buFont typeface="Arial" charset="0"/>
              <a:buChar char="•"/>
            </a:pPr>
            <a:endParaRPr lang="en-US" dirty="0"/>
          </a:p>
        </p:txBody>
      </p:sp>
      <p:pic>
        <p:nvPicPr>
          <p:cNvPr id="4" name="Content Placeholder 8"/>
          <p:cNvPicPr>
            <a:picLocks noChangeAspect="1"/>
          </p:cNvPicPr>
          <p:nvPr/>
        </p:nvPicPr>
        <p:blipFill rotWithShape="1">
          <a:blip r:embed="rId3">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t="2204" r="-2" b="2451"/>
          <a:stretch/>
        </p:blipFill>
        <p:spPr>
          <a:xfrm rot="21237438">
            <a:off x="463368" y="1530828"/>
            <a:ext cx="3244405" cy="3649932"/>
          </a:xfrm>
          <a:prstGeom prst="rect">
            <a:avLst/>
          </a:prstGeom>
        </p:spPr>
      </p:pic>
      <p:sp>
        <p:nvSpPr>
          <p:cNvPr id="5" name="Rectangle 4"/>
          <p:cNvSpPr/>
          <p:nvPr/>
        </p:nvSpPr>
        <p:spPr>
          <a:xfrm>
            <a:off x="4011729" y="4278490"/>
            <a:ext cx="3002844" cy="1497842"/>
          </a:xfrm>
          <a:prstGeom prst="rect">
            <a:avLst/>
          </a:prstGeom>
          <a:ln>
            <a:solidFill>
              <a:schemeClr val="tx1"/>
            </a:solidFill>
          </a:ln>
        </p:spPr>
        <p:txBody>
          <a:bodyPr wrap="square">
            <a:spAutoFit/>
          </a:bodyPr>
          <a:lstStyle/>
          <a:p>
            <a:pPr marL="97155" marR="97155" defTabSz="914400"/>
            <a:r>
              <a:rPr lang="en-US" dirty="0">
                <a:solidFill>
                  <a:prstClr val="black"/>
                </a:solidFill>
                <a:latin typeface="Minion Pro" charset="0"/>
                <a:ea typeface="Calibri" charset="0"/>
                <a:cs typeface="Times New Roman" charset="0"/>
              </a:rPr>
              <a:t>27-Month-Old and Mother</a:t>
            </a:r>
            <a:endParaRPr lang="en-US" sz="1600" dirty="0">
              <a:solidFill>
                <a:prstClr val="black"/>
              </a:solidFill>
              <a:ea typeface="Calibri" charset="0"/>
              <a:cs typeface="Times New Roman" charset="0"/>
            </a:endParaRPr>
          </a:p>
          <a:p>
            <a:pPr marL="97155" marR="97155" defTabSz="914400"/>
            <a:r>
              <a:rPr lang="en-US" dirty="0">
                <a:solidFill>
                  <a:prstClr val="black"/>
                </a:solidFill>
                <a:latin typeface="Minion Pro" charset="0"/>
                <a:ea typeface="Calibri" charset="0"/>
                <a:cs typeface="Times New Roman" charset="0"/>
              </a:rPr>
              <a:t> </a:t>
            </a:r>
            <a:endParaRPr lang="en-US" sz="1600" dirty="0">
              <a:solidFill>
                <a:prstClr val="black"/>
              </a:solidFill>
              <a:ea typeface="Calibri" charset="0"/>
              <a:cs typeface="Times New Roman" charset="0"/>
            </a:endParaRPr>
          </a:p>
          <a:p>
            <a:pPr marL="97155" marR="97155" defTabSz="914400"/>
            <a:r>
              <a:rPr lang="en-US" dirty="0">
                <a:solidFill>
                  <a:prstClr val="black"/>
                </a:solidFill>
                <a:latin typeface="Minion Pro" charset="0"/>
                <a:ea typeface="Calibri" charset="0"/>
                <a:cs typeface="Times New Roman" charset="0"/>
              </a:rPr>
              <a:t>Pull zipper up and down</a:t>
            </a:r>
            <a:endParaRPr lang="en-US" sz="1600" dirty="0">
              <a:solidFill>
                <a:prstClr val="black"/>
              </a:solidFill>
              <a:ea typeface="Calibri" charset="0"/>
              <a:cs typeface="Times New Roman" charset="0"/>
            </a:endParaRPr>
          </a:p>
          <a:p>
            <a:pPr marL="97155" marR="97155" defTabSz="914400"/>
            <a:r>
              <a:rPr lang="en-US" dirty="0">
                <a:solidFill>
                  <a:prstClr val="black"/>
                </a:solidFill>
                <a:latin typeface="Minion Pro" charset="0"/>
                <a:ea typeface="Calibri" charset="0"/>
                <a:cs typeface="Times New Roman" charset="0"/>
              </a:rPr>
              <a:t> </a:t>
            </a:r>
            <a:endParaRPr lang="en-US" sz="1600" dirty="0">
              <a:solidFill>
                <a:prstClr val="black"/>
              </a:solidFill>
              <a:ea typeface="Calibri" charset="0"/>
              <a:cs typeface="Times New Roman" charset="0"/>
            </a:endParaRPr>
          </a:p>
          <a:p>
            <a:pPr defTabSz="914400"/>
            <a:r>
              <a:rPr lang="en-US" dirty="0">
                <a:solidFill>
                  <a:prstClr val="black"/>
                </a:solidFill>
                <a:latin typeface="Minion Pro" charset="0"/>
                <a:ea typeface="Calibri" charset="0"/>
                <a:cs typeface="Times New Roman" charset="0"/>
              </a:rPr>
              <a:t>  :54 Seconds</a:t>
            </a:r>
            <a:r>
              <a:rPr lang="en-US" dirty="0">
                <a:solidFill>
                  <a:prstClr val="black"/>
                </a:solidFill>
              </a:rPr>
              <a:t> </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314" b="32799"/>
          <a:stretch/>
        </p:blipFill>
        <p:spPr>
          <a:xfrm>
            <a:off x="7231665" y="2578919"/>
            <a:ext cx="4376400" cy="3588589"/>
          </a:xfrm>
          <a:prstGeom prst="rect">
            <a:avLst/>
          </a:prstGeom>
          <a:ln>
            <a:solidFill>
              <a:schemeClr val="tx1"/>
            </a:solidFill>
          </a:ln>
        </p:spPr>
      </p:pic>
      <p:sp>
        <p:nvSpPr>
          <p:cNvPr id="8" name="Content Placeholder 2"/>
          <p:cNvSpPr txBox="1">
            <a:spLocks/>
          </p:cNvSpPr>
          <p:nvPr/>
        </p:nvSpPr>
        <p:spPr>
          <a:xfrm>
            <a:off x="7415241" y="1974964"/>
            <a:ext cx="1437861" cy="60395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2683C7"/>
              </a:buClr>
              <a:buSzPct val="150000"/>
              <a:buFont typeface="Calibri" panose="020F0502020204030204" pitchFamily="34" charset="0"/>
              <a:buNone/>
            </a:pPr>
            <a:r>
              <a:rPr lang="en-US" sz="3100" dirty="0">
                <a:solidFill>
                  <a:prstClr val="black">
                    <a:lumMod val="75000"/>
                    <a:lumOff val="25000"/>
                  </a:prstClr>
                </a:solidFill>
              </a:rPr>
              <a:t>Page 54</a:t>
            </a:r>
          </a:p>
          <a:p>
            <a:pPr>
              <a:buClr>
                <a:srgbClr val="2683C7"/>
              </a:buClr>
              <a:buSzPct val="150000"/>
              <a:buFont typeface="Arial" charset="0"/>
              <a:buChar char="•"/>
            </a:pPr>
            <a:endParaRPr lang="en-US" dirty="0">
              <a:solidFill>
                <a:prstClr val="black">
                  <a:lumMod val="75000"/>
                  <a:lumOff val="25000"/>
                </a:prstClr>
              </a:solidFill>
            </a:endParaRPr>
          </a:p>
        </p:txBody>
      </p:sp>
      <p:pic>
        <p:nvPicPr>
          <p:cNvPr id="9" name="Picture 8">
            <a:extLst>
              <a:ext uri="{FF2B5EF4-FFF2-40B4-BE49-F238E27FC236}">
                <a16:creationId xmlns:a16="http://schemas.microsoft.com/office/drawing/2014/main" id="{C06AECE3-1EB2-AC40-95F3-83EE146DF239}"/>
              </a:ext>
            </a:extLst>
          </p:cNvPr>
          <p:cNvPicPr>
            <a:picLocks noChangeAspect="1"/>
          </p:cNvPicPr>
          <p:nvPr/>
        </p:nvPicPr>
        <p:blipFill>
          <a:blip r:embed="rId5"/>
          <a:stretch>
            <a:fillRect/>
          </a:stretch>
        </p:blipFill>
        <p:spPr>
          <a:xfrm rot="21230799">
            <a:off x="657816" y="1781032"/>
            <a:ext cx="1229003" cy="540885"/>
          </a:xfrm>
          <a:prstGeom prst="rect">
            <a:avLst/>
          </a:prstGeom>
        </p:spPr>
      </p:pic>
    </p:spTree>
    <p:extLst>
      <p:ext uri="{BB962C8B-B14F-4D97-AF65-F5344CB8AC3E}">
        <p14:creationId xmlns:p14="http://schemas.microsoft.com/office/powerpoint/2010/main" val="852607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27" y="248896"/>
            <a:ext cx="10981284" cy="1450757"/>
          </a:xfrm>
        </p:spPr>
        <p:txBody>
          <a:bodyPr anchor="ctr"/>
          <a:lstStyle/>
          <a:p>
            <a:pPr algn="ctr"/>
            <a:r>
              <a:rPr lang="en-US" dirty="0"/>
              <a:t>RESPONSE TO </a:t>
            </a:r>
            <a:r>
              <a:rPr lang="en-US"/>
              <a:t>DISTRESS SUBSCALE</a:t>
            </a:r>
            <a:br>
              <a:rPr lang="en-US"/>
            </a:br>
            <a:r>
              <a:rPr lang="en-US"/>
              <a:t>- 8 MINS</a:t>
            </a:r>
            <a:endParaRPr lang="en-US" dirty="0"/>
          </a:p>
        </p:txBody>
      </p:sp>
      <p:sp>
        <p:nvSpPr>
          <p:cNvPr id="3" name="Content Placeholder 2"/>
          <p:cNvSpPr>
            <a:spLocks noGrp="1"/>
          </p:cNvSpPr>
          <p:nvPr>
            <p:ph idx="1"/>
          </p:nvPr>
        </p:nvSpPr>
        <p:spPr>
          <a:xfrm>
            <a:off x="1063414" y="2159001"/>
            <a:ext cx="1510453" cy="570088"/>
          </a:xfrm>
        </p:spPr>
        <p:txBody>
          <a:bodyPr>
            <a:normAutofit/>
          </a:bodyPr>
          <a:lstStyle/>
          <a:p>
            <a:r>
              <a:rPr lang="en-US" sz="3200" dirty="0"/>
              <a:t>Page 59</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724" b="10123"/>
          <a:stretch/>
        </p:blipFill>
        <p:spPr>
          <a:xfrm>
            <a:off x="6963248" y="1743810"/>
            <a:ext cx="4388946" cy="4609297"/>
          </a:xfrm>
          <a:prstGeom prst="rect">
            <a:avLst/>
          </a:prstGeom>
          <a:ln>
            <a:solidFill>
              <a:schemeClr val="tx1"/>
            </a:solidFill>
          </a:ln>
        </p:spPr>
      </p:pic>
      <p:sp>
        <p:nvSpPr>
          <p:cNvPr id="5" name="Content Placeholder 2"/>
          <p:cNvSpPr txBox="1">
            <a:spLocks/>
          </p:cNvSpPr>
          <p:nvPr/>
        </p:nvSpPr>
        <p:spPr>
          <a:xfrm>
            <a:off x="5452795" y="2159001"/>
            <a:ext cx="1510453" cy="57008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1CADE4"/>
              </a:buClr>
            </a:pPr>
            <a:r>
              <a:rPr lang="en-US" sz="3200">
                <a:solidFill>
                  <a:prstClr val="black">
                    <a:lumMod val="75000"/>
                    <a:lumOff val="25000"/>
                  </a:prstClr>
                </a:solidFill>
              </a:rPr>
              <a:t>Page 60</a:t>
            </a:r>
            <a:endParaRPr lang="en-US" sz="3200" dirty="0">
              <a:solidFill>
                <a:prstClr val="black">
                  <a:lumMod val="75000"/>
                  <a:lumOff val="25000"/>
                </a:prstClr>
              </a:solidFill>
            </a:endParaRPr>
          </a:p>
        </p:txBody>
      </p:sp>
      <p:sp>
        <p:nvSpPr>
          <p:cNvPr id="6" name="TextBox 5"/>
          <p:cNvSpPr txBox="1"/>
          <p:nvPr/>
        </p:nvSpPr>
        <p:spPr>
          <a:xfrm>
            <a:off x="1063414" y="2935110"/>
            <a:ext cx="2540000" cy="1754326"/>
          </a:xfrm>
          <a:prstGeom prst="rect">
            <a:avLst/>
          </a:prstGeom>
          <a:noFill/>
          <a:ln>
            <a:solidFill>
              <a:schemeClr val="tx1"/>
            </a:solidFill>
          </a:ln>
        </p:spPr>
        <p:txBody>
          <a:bodyPr wrap="square" rtlCol="0">
            <a:spAutoFit/>
          </a:bodyPr>
          <a:lstStyle/>
          <a:p>
            <a:pPr defTabSz="914400"/>
            <a:r>
              <a:rPr lang="en-US" dirty="0">
                <a:solidFill>
                  <a:prstClr val="black"/>
                </a:solidFill>
              </a:rPr>
              <a:t>28-Month-Old and Mother</a:t>
            </a:r>
          </a:p>
          <a:p>
            <a:pPr defTabSz="914400"/>
            <a:r>
              <a:rPr lang="en-US" dirty="0">
                <a:solidFill>
                  <a:prstClr val="black"/>
                </a:solidFill>
              </a:rPr>
              <a:t> </a:t>
            </a:r>
          </a:p>
          <a:p>
            <a:pPr defTabSz="914400"/>
            <a:r>
              <a:rPr lang="en-US" dirty="0">
                <a:solidFill>
                  <a:prstClr val="black"/>
                </a:solidFill>
              </a:rPr>
              <a:t>Draw a shape (circle)</a:t>
            </a:r>
          </a:p>
          <a:p>
            <a:pPr defTabSz="914400"/>
            <a:r>
              <a:rPr lang="en-US" dirty="0">
                <a:solidFill>
                  <a:prstClr val="black"/>
                </a:solidFill>
              </a:rPr>
              <a:t> </a:t>
            </a:r>
          </a:p>
          <a:p>
            <a:pPr defTabSz="914400"/>
            <a:r>
              <a:rPr lang="en-US" dirty="0">
                <a:solidFill>
                  <a:prstClr val="black"/>
                </a:solidFill>
              </a:rPr>
              <a:t>1:55 Minutes</a:t>
            </a:r>
          </a:p>
        </p:txBody>
      </p:sp>
      <p:pic>
        <p:nvPicPr>
          <p:cNvPr id="8" name="Picture 7"/>
          <p:cNvPicPr>
            <a:picLocks noChangeAspect="1"/>
          </p:cNvPicPr>
          <p:nvPr/>
        </p:nvPicPr>
        <p:blipFill rotWithShape="1">
          <a:blip r:embed="rId3"/>
          <a:srcRect l="-6059" t="3757" r="-1" b="10614"/>
          <a:stretch/>
        </p:blipFill>
        <p:spPr>
          <a:xfrm>
            <a:off x="9408105" y="248896"/>
            <a:ext cx="1645505" cy="1409031"/>
          </a:xfrm>
          <a:prstGeom prst="rect">
            <a:avLst/>
          </a:prstGeom>
        </p:spPr>
      </p:pic>
      <p:pic>
        <p:nvPicPr>
          <p:cNvPr id="7" name="Picture 6"/>
          <p:cNvPicPr>
            <a:picLocks noChangeAspect="1"/>
          </p:cNvPicPr>
          <p:nvPr/>
        </p:nvPicPr>
        <p:blipFill rotWithShape="1">
          <a:blip r:embed="rId4"/>
          <a:srcRect b="21216"/>
          <a:stretch/>
        </p:blipFill>
        <p:spPr>
          <a:xfrm>
            <a:off x="10033055" y="0"/>
            <a:ext cx="1207616" cy="951409"/>
          </a:xfrm>
          <a:prstGeom prst="rect">
            <a:avLst/>
          </a:prstGeom>
        </p:spPr>
      </p:pic>
    </p:spTree>
    <p:extLst>
      <p:ext uri="{BB962C8B-B14F-4D97-AF65-F5344CB8AC3E}">
        <p14:creationId xmlns:p14="http://schemas.microsoft.com/office/powerpoint/2010/main" val="345570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44" y="332820"/>
            <a:ext cx="11842045" cy="1450757"/>
          </a:xfrm>
        </p:spPr>
        <p:txBody>
          <a:bodyPr anchor="ctr">
            <a:normAutofit/>
          </a:bodyPr>
          <a:lstStyle/>
          <a:p>
            <a:pPr algn="ctr"/>
            <a:r>
              <a:rPr lang="en-US" sz="4400" dirty="0"/>
              <a:t>SOCIAL-EMOTIONAL GROWTH </a:t>
            </a:r>
            <a:r>
              <a:rPr lang="en-US" sz="4400"/>
              <a:t>FOSTERING SUBSCALE</a:t>
            </a:r>
            <a:br>
              <a:rPr lang="en-US" sz="4400"/>
            </a:br>
            <a:r>
              <a:rPr lang="en-US" sz="4400"/>
              <a:t>- 11 MINS</a:t>
            </a:r>
            <a:endParaRPr lang="en-US" sz="4400" dirty="0"/>
          </a:p>
        </p:txBody>
      </p:sp>
      <p:sp>
        <p:nvSpPr>
          <p:cNvPr id="3" name="Content Placeholder 2"/>
          <p:cNvSpPr>
            <a:spLocks noGrp="1"/>
          </p:cNvSpPr>
          <p:nvPr>
            <p:ph idx="1"/>
          </p:nvPr>
        </p:nvSpPr>
        <p:spPr>
          <a:xfrm>
            <a:off x="1052124" y="2929468"/>
            <a:ext cx="1555609" cy="558799"/>
          </a:xfrm>
        </p:spPr>
        <p:txBody>
          <a:bodyPr>
            <a:normAutofit/>
          </a:bodyPr>
          <a:lstStyle/>
          <a:p>
            <a:r>
              <a:rPr lang="en-US" sz="3200" dirty="0"/>
              <a:t>Page 65</a:t>
            </a:r>
          </a:p>
        </p:txBody>
      </p:sp>
      <p:sp>
        <p:nvSpPr>
          <p:cNvPr id="4" name="TextBox 3"/>
          <p:cNvSpPr txBox="1"/>
          <p:nvPr/>
        </p:nvSpPr>
        <p:spPr>
          <a:xfrm>
            <a:off x="1115342" y="3488266"/>
            <a:ext cx="3048000" cy="1477328"/>
          </a:xfrm>
          <a:prstGeom prst="rect">
            <a:avLst/>
          </a:prstGeom>
          <a:noFill/>
          <a:ln>
            <a:solidFill>
              <a:schemeClr val="tx1"/>
            </a:solidFill>
          </a:ln>
        </p:spPr>
        <p:txBody>
          <a:bodyPr wrap="square" rtlCol="0">
            <a:spAutoFit/>
          </a:bodyPr>
          <a:lstStyle/>
          <a:p>
            <a:pPr defTabSz="914400"/>
            <a:r>
              <a:rPr lang="en-US" dirty="0">
                <a:solidFill>
                  <a:prstClr val="black"/>
                </a:solidFill>
              </a:rPr>
              <a:t>3-Month-Old and Mother</a:t>
            </a:r>
          </a:p>
          <a:p>
            <a:pPr defTabSz="914400"/>
            <a:r>
              <a:rPr lang="en-US" dirty="0">
                <a:solidFill>
                  <a:prstClr val="black"/>
                </a:solidFill>
              </a:rPr>
              <a:t> </a:t>
            </a:r>
          </a:p>
          <a:p>
            <a:pPr defTabSz="914400"/>
            <a:r>
              <a:rPr lang="en-US" dirty="0">
                <a:solidFill>
                  <a:prstClr val="black"/>
                </a:solidFill>
              </a:rPr>
              <a:t>Hold the rattle</a:t>
            </a:r>
          </a:p>
          <a:p>
            <a:pPr defTabSz="914400"/>
            <a:r>
              <a:rPr lang="en-US" dirty="0">
                <a:solidFill>
                  <a:prstClr val="black"/>
                </a:solidFill>
              </a:rPr>
              <a:t> </a:t>
            </a:r>
          </a:p>
          <a:p>
            <a:pPr defTabSz="914400"/>
            <a:r>
              <a:rPr lang="en-US" dirty="0">
                <a:solidFill>
                  <a:prstClr val="black"/>
                </a:solidFill>
              </a:rPr>
              <a:t>1:17 Minutes</a:t>
            </a:r>
          </a:p>
        </p:txBody>
      </p:sp>
      <p:sp>
        <p:nvSpPr>
          <p:cNvPr id="5" name="Content Placeholder 2"/>
          <p:cNvSpPr txBox="1">
            <a:spLocks/>
          </p:cNvSpPr>
          <p:nvPr/>
        </p:nvSpPr>
        <p:spPr>
          <a:xfrm>
            <a:off x="5098625" y="1845733"/>
            <a:ext cx="1555609" cy="55879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1CADE4"/>
              </a:buClr>
            </a:pPr>
            <a:r>
              <a:rPr lang="en-US" sz="3200" dirty="0">
                <a:solidFill>
                  <a:prstClr val="black">
                    <a:lumMod val="75000"/>
                    <a:lumOff val="25000"/>
                  </a:prstClr>
                </a:solidFill>
              </a:rPr>
              <a:t>Page 66</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363" r="2542" b="34814"/>
          <a:stretch/>
        </p:blipFill>
        <p:spPr>
          <a:xfrm>
            <a:off x="6654234" y="1845734"/>
            <a:ext cx="5164667" cy="4171244"/>
          </a:xfrm>
          <a:prstGeom prst="rect">
            <a:avLst/>
          </a:prstGeom>
          <a:ln>
            <a:solidFill>
              <a:schemeClr val="tx1"/>
            </a:solidFill>
          </a:ln>
        </p:spPr>
      </p:pic>
      <p:sp>
        <p:nvSpPr>
          <p:cNvPr id="8" name="Heart 7"/>
          <p:cNvSpPr/>
          <p:nvPr/>
        </p:nvSpPr>
        <p:spPr>
          <a:xfrm rot="20728769">
            <a:off x="1096150" y="1168907"/>
            <a:ext cx="1207911" cy="120791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11191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050" y="258323"/>
            <a:ext cx="10346860" cy="1450757"/>
          </a:xfrm>
        </p:spPr>
        <p:txBody>
          <a:bodyPr anchor="ctr"/>
          <a:lstStyle/>
          <a:p>
            <a:r>
              <a:rPr lang="en-US" dirty="0"/>
              <a:t>COGNITIVE GROWTH FOSTERING SUBSCALE – 28 MINS</a:t>
            </a:r>
          </a:p>
        </p:txBody>
      </p:sp>
      <p:sp>
        <p:nvSpPr>
          <p:cNvPr id="3" name="Content Placeholder 2"/>
          <p:cNvSpPr>
            <a:spLocks noGrp="1"/>
          </p:cNvSpPr>
          <p:nvPr>
            <p:ph idx="1"/>
          </p:nvPr>
        </p:nvSpPr>
        <p:spPr>
          <a:xfrm>
            <a:off x="1097280" y="1845734"/>
            <a:ext cx="1476587" cy="513644"/>
          </a:xfrm>
        </p:spPr>
        <p:txBody>
          <a:bodyPr>
            <a:normAutofit lnSpcReduction="10000"/>
          </a:bodyPr>
          <a:lstStyle/>
          <a:p>
            <a:r>
              <a:rPr lang="en-US" sz="3200" dirty="0"/>
              <a:t>Page 73</a:t>
            </a:r>
          </a:p>
        </p:txBody>
      </p:sp>
      <p:sp>
        <p:nvSpPr>
          <p:cNvPr id="4" name="TextBox 3"/>
          <p:cNvSpPr txBox="1"/>
          <p:nvPr/>
        </p:nvSpPr>
        <p:spPr>
          <a:xfrm>
            <a:off x="1185333" y="2496032"/>
            <a:ext cx="3330222" cy="1477328"/>
          </a:xfrm>
          <a:prstGeom prst="rect">
            <a:avLst/>
          </a:prstGeom>
          <a:noFill/>
          <a:ln>
            <a:solidFill>
              <a:schemeClr val="tx1"/>
            </a:solidFill>
          </a:ln>
        </p:spPr>
        <p:txBody>
          <a:bodyPr wrap="square" rtlCol="0">
            <a:spAutoFit/>
          </a:bodyPr>
          <a:lstStyle/>
          <a:p>
            <a:pPr defTabSz="914400"/>
            <a:r>
              <a:rPr lang="en-US" dirty="0">
                <a:solidFill>
                  <a:prstClr val="black"/>
                </a:solidFill>
              </a:rPr>
              <a:t>29-Month-Old and Mother</a:t>
            </a:r>
          </a:p>
          <a:p>
            <a:pPr defTabSz="914400"/>
            <a:r>
              <a:rPr lang="en-US" dirty="0">
                <a:solidFill>
                  <a:prstClr val="black"/>
                </a:solidFill>
              </a:rPr>
              <a:t> </a:t>
            </a:r>
          </a:p>
          <a:p>
            <a:pPr defTabSz="914400"/>
            <a:r>
              <a:rPr lang="en-US" dirty="0">
                <a:solidFill>
                  <a:prstClr val="black"/>
                </a:solidFill>
              </a:rPr>
              <a:t>Draw a shape (square)</a:t>
            </a:r>
          </a:p>
          <a:p>
            <a:pPr defTabSz="914400"/>
            <a:r>
              <a:rPr lang="en-US" dirty="0">
                <a:solidFill>
                  <a:prstClr val="black"/>
                </a:solidFill>
              </a:rPr>
              <a:t> </a:t>
            </a:r>
          </a:p>
          <a:p>
            <a:pPr defTabSz="914400"/>
            <a:r>
              <a:rPr lang="en-US" dirty="0">
                <a:solidFill>
                  <a:prstClr val="black"/>
                </a:solidFill>
              </a:rPr>
              <a:t>1:48 Minutes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171" b="12245"/>
          <a:stretch/>
        </p:blipFill>
        <p:spPr>
          <a:xfrm>
            <a:off x="7165058" y="1964267"/>
            <a:ext cx="3982156" cy="4255911"/>
          </a:xfrm>
          <a:prstGeom prst="rect">
            <a:avLst/>
          </a:prstGeom>
          <a:ln>
            <a:solidFill>
              <a:schemeClr val="tx1"/>
            </a:solidFill>
          </a:ln>
        </p:spPr>
      </p:pic>
      <p:sp>
        <p:nvSpPr>
          <p:cNvPr id="6" name="Content Placeholder 2"/>
          <p:cNvSpPr txBox="1">
            <a:spLocks/>
          </p:cNvSpPr>
          <p:nvPr/>
        </p:nvSpPr>
        <p:spPr>
          <a:xfrm>
            <a:off x="5550746" y="1845734"/>
            <a:ext cx="1476587" cy="513644"/>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1CADE4"/>
              </a:buClr>
            </a:pPr>
            <a:r>
              <a:rPr lang="en-US" sz="3200" dirty="0">
                <a:solidFill>
                  <a:prstClr val="black">
                    <a:lumMod val="75000"/>
                    <a:lumOff val="25000"/>
                  </a:prstClr>
                </a:solidFill>
              </a:rPr>
              <a:t>Page 74</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9778" y="345855"/>
            <a:ext cx="1444977" cy="1275691"/>
          </a:xfrm>
          <a:prstGeom prst="rect">
            <a:avLst/>
          </a:prstGeom>
        </p:spPr>
      </p:pic>
    </p:spTree>
    <p:extLst>
      <p:ext uri="{BB962C8B-B14F-4D97-AF65-F5344CB8AC3E}">
        <p14:creationId xmlns:p14="http://schemas.microsoft.com/office/powerpoint/2010/main" val="504823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3746" y="168380"/>
            <a:ext cx="7423818" cy="1450757"/>
          </a:xfrm>
        </p:spPr>
        <p:txBody>
          <a:bodyPr anchor="ctr"/>
          <a:lstStyle/>
          <a:p>
            <a:pPr algn="r"/>
            <a:r>
              <a:rPr lang="en-US" dirty="0"/>
              <a:t> OF CUES SUBSCALE- 6 MINS</a:t>
            </a:r>
          </a:p>
        </p:txBody>
      </p:sp>
      <p:sp>
        <p:nvSpPr>
          <p:cNvPr id="3" name="Content Placeholder 2"/>
          <p:cNvSpPr>
            <a:spLocks noGrp="1"/>
          </p:cNvSpPr>
          <p:nvPr>
            <p:ph idx="1"/>
          </p:nvPr>
        </p:nvSpPr>
        <p:spPr>
          <a:xfrm>
            <a:off x="1097280" y="2635990"/>
            <a:ext cx="1600764" cy="536222"/>
          </a:xfrm>
        </p:spPr>
        <p:txBody>
          <a:bodyPr>
            <a:normAutofit/>
          </a:bodyPr>
          <a:lstStyle/>
          <a:p>
            <a:r>
              <a:rPr lang="en-US" sz="3200" dirty="0"/>
              <a:t>Page 79</a:t>
            </a:r>
          </a:p>
        </p:txBody>
      </p:sp>
      <p:pic>
        <p:nvPicPr>
          <p:cNvPr id="4" name="Picture 3"/>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25799" y="-311981"/>
            <a:ext cx="3344490" cy="2365022"/>
          </a:xfrm>
          <a:prstGeom prst="rect">
            <a:avLst/>
          </a:prstGeom>
        </p:spPr>
      </p:pic>
      <p:sp>
        <p:nvSpPr>
          <p:cNvPr id="5" name="TextBox 4"/>
          <p:cNvSpPr txBox="1"/>
          <p:nvPr/>
        </p:nvSpPr>
        <p:spPr>
          <a:xfrm>
            <a:off x="1097280" y="3361233"/>
            <a:ext cx="3296356" cy="1477328"/>
          </a:xfrm>
          <a:prstGeom prst="rect">
            <a:avLst/>
          </a:prstGeom>
          <a:noFill/>
          <a:ln>
            <a:solidFill>
              <a:schemeClr val="tx1"/>
            </a:solidFill>
          </a:ln>
        </p:spPr>
        <p:txBody>
          <a:bodyPr wrap="square" rtlCol="0">
            <a:spAutoFit/>
          </a:bodyPr>
          <a:lstStyle/>
          <a:p>
            <a:pPr defTabSz="914400"/>
            <a:r>
              <a:rPr lang="en-US" dirty="0">
                <a:solidFill>
                  <a:prstClr val="black"/>
                </a:solidFill>
              </a:rPr>
              <a:t>12-Month-Old and Mother</a:t>
            </a:r>
          </a:p>
          <a:p>
            <a:pPr defTabSz="914400"/>
            <a:r>
              <a:rPr lang="en-US" dirty="0">
                <a:solidFill>
                  <a:prstClr val="black"/>
                </a:solidFill>
              </a:rPr>
              <a:t> </a:t>
            </a:r>
          </a:p>
          <a:p>
            <a:pPr defTabSz="914400"/>
            <a:r>
              <a:rPr lang="en-US" dirty="0">
                <a:solidFill>
                  <a:prstClr val="black"/>
                </a:solidFill>
              </a:rPr>
              <a:t>Take lid off container</a:t>
            </a:r>
          </a:p>
          <a:p>
            <a:pPr defTabSz="914400"/>
            <a:r>
              <a:rPr lang="en-US" dirty="0">
                <a:solidFill>
                  <a:prstClr val="black"/>
                </a:solidFill>
              </a:rPr>
              <a:t> </a:t>
            </a:r>
          </a:p>
          <a:p>
            <a:pPr defTabSz="914400"/>
            <a:r>
              <a:rPr lang="en-US" dirty="0">
                <a:solidFill>
                  <a:prstClr val="black"/>
                </a:solidFill>
              </a:rPr>
              <a:t>2:01 Minutes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05" t="3144" b="37432"/>
          <a:stretch/>
        </p:blipFill>
        <p:spPr>
          <a:xfrm>
            <a:off x="6069690" y="1958293"/>
            <a:ext cx="5230220" cy="4075289"/>
          </a:xfrm>
          <a:prstGeom prst="rect">
            <a:avLst/>
          </a:prstGeom>
          <a:ln>
            <a:solidFill>
              <a:schemeClr val="tx1"/>
            </a:solidFill>
          </a:ln>
        </p:spPr>
      </p:pic>
      <p:sp>
        <p:nvSpPr>
          <p:cNvPr id="7" name="Content Placeholder 2"/>
          <p:cNvSpPr txBox="1">
            <a:spLocks/>
          </p:cNvSpPr>
          <p:nvPr/>
        </p:nvSpPr>
        <p:spPr>
          <a:xfrm>
            <a:off x="4525716" y="1968759"/>
            <a:ext cx="1600764" cy="5362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1CADE4"/>
              </a:buClr>
            </a:pPr>
            <a:r>
              <a:rPr lang="en-US" sz="3200" dirty="0">
                <a:solidFill>
                  <a:prstClr val="black">
                    <a:lumMod val="75000"/>
                    <a:lumOff val="25000"/>
                  </a:prstClr>
                </a:solidFill>
              </a:rPr>
              <a:t>Page 80</a:t>
            </a:r>
          </a:p>
        </p:txBody>
      </p:sp>
    </p:spTree>
    <p:extLst>
      <p:ext uri="{BB962C8B-B14F-4D97-AF65-F5344CB8AC3E}">
        <p14:creationId xmlns:p14="http://schemas.microsoft.com/office/powerpoint/2010/main" val="228342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algn="ctr"/>
            <a:r>
              <a:rPr lang="en-US" dirty="0">
                <a:hlinkClick r:id="rId3"/>
              </a:rPr>
              <a:t>STRUCTURE OF THE BARNARD CENTER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97471838"/>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9592" y="2606904"/>
            <a:ext cx="2967038" cy="1307444"/>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2016" y="2630214"/>
            <a:ext cx="2626754" cy="1364192"/>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41491" y="2630214"/>
            <a:ext cx="2409575" cy="1260824"/>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18324" y="4724401"/>
            <a:ext cx="865485" cy="595021"/>
          </a:xfrm>
          <a:prstGeom prst="rect">
            <a:avLst/>
          </a:prstGeom>
        </p:spPr>
      </p:pic>
    </p:spTree>
    <p:extLst>
      <p:ext uri="{BB962C8B-B14F-4D97-AF65-F5344CB8AC3E}">
        <p14:creationId xmlns:p14="http://schemas.microsoft.com/office/powerpoint/2010/main" val="1154175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111" y="258323"/>
            <a:ext cx="10904799" cy="1450757"/>
          </a:xfrm>
        </p:spPr>
        <p:txBody>
          <a:bodyPr anchor="ctr"/>
          <a:lstStyle/>
          <a:p>
            <a:pPr algn="ctr"/>
            <a:r>
              <a:rPr lang="en-US" dirty="0"/>
              <a:t>RESPONSIVENESS TO CAREGIVER SUBSCALE – 15 MINS</a:t>
            </a:r>
          </a:p>
        </p:txBody>
      </p:sp>
      <p:sp>
        <p:nvSpPr>
          <p:cNvPr id="3" name="Content Placeholder 2"/>
          <p:cNvSpPr>
            <a:spLocks noGrp="1"/>
          </p:cNvSpPr>
          <p:nvPr>
            <p:ph idx="1"/>
          </p:nvPr>
        </p:nvSpPr>
        <p:spPr>
          <a:xfrm>
            <a:off x="1097280" y="1845734"/>
            <a:ext cx="1634631" cy="671688"/>
          </a:xfrm>
        </p:spPr>
        <p:txBody>
          <a:bodyPr>
            <a:normAutofit/>
          </a:bodyPr>
          <a:lstStyle/>
          <a:p>
            <a:r>
              <a:rPr lang="en-US" sz="3200" dirty="0"/>
              <a:t>Page 85</a:t>
            </a:r>
          </a:p>
        </p:txBody>
      </p:sp>
      <p:sp>
        <p:nvSpPr>
          <p:cNvPr id="4" name="Content Placeholder 2"/>
          <p:cNvSpPr txBox="1">
            <a:spLocks/>
          </p:cNvSpPr>
          <p:nvPr/>
        </p:nvSpPr>
        <p:spPr>
          <a:xfrm>
            <a:off x="5449146" y="1845734"/>
            <a:ext cx="1634631" cy="67168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1CADE4"/>
              </a:buClr>
            </a:pPr>
            <a:r>
              <a:rPr lang="en-US" sz="3200">
                <a:solidFill>
                  <a:prstClr val="black">
                    <a:lumMod val="75000"/>
                    <a:lumOff val="25000"/>
                  </a:prstClr>
                </a:solidFill>
              </a:rPr>
              <a:t>Page 85</a:t>
            </a:r>
            <a:endParaRPr lang="en-US" sz="3200" dirty="0">
              <a:solidFill>
                <a:prstClr val="black">
                  <a:lumMod val="75000"/>
                  <a:lumOff val="25000"/>
                </a:prstClr>
              </a:solidFill>
            </a:endParaRPr>
          </a:p>
        </p:txBody>
      </p:sp>
      <p:sp>
        <p:nvSpPr>
          <p:cNvPr id="5" name="TextBox 4"/>
          <p:cNvSpPr txBox="1"/>
          <p:nvPr/>
        </p:nvSpPr>
        <p:spPr>
          <a:xfrm>
            <a:off x="1241778" y="2652889"/>
            <a:ext cx="2743200" cy="1477328"/>
          </a:xfrm>
          <a:prstGeom prst="rect">
            <a:avLst/>
          </a:prstGeom>
          <a:noFill/>
          <a:ln>
            <a:solidFill>
              <a:schemeClr val="tx1"/>
            </a:solidFill>
          </a:ln>
        </p:spPr>
        <p:txBody>
          <a:bodyPr wrap="square" rtlCol="0">
            <a:spAutoFit/>
          </a:bodyPr>
          <a:lstStyle/>
          <a:p>
            <a:pPr defTabSz="914400"/>
            <a:r>
              <a:rPr lang="en-US" dirty="0">
                <a:solidFill>
                  <a:prstClr val="black"/>
                </a:solidFill>
              </a:rPr>
              <a:t>21-Month-Old and Father</a:t>
            </a:r>
          </a:p>
          <a:p>
            <a:pPr defTabSz="914400"/>
            <a:r>
              <a:rPr lang="en-US" dirty="0">
                <a:solidFill>
                  <a:prstClr val="black"/>
                </a:solidFill>
              </a:rPr>
              <a:t> </a:t>
            </a:r>
          </a:p>
          <a:p>
            <a:pPr defTabSz="914400"/>
            <a:r>
              <a:rPr lang="en-US" dirty="0">
                <a:solidFill>
                  <a:prstClr val="black"/>
                </a:solidFill>
              </a:rPr>
              <a:t>Button the button</a:t>
            </a:r>
          </a:p>
          <a:p>
            <a:pPr defTabSz="914400"/>
            <a:r>
              <a:rPr lang="en-US" dirty="0">
                <a:solidFill>
                  <a:prstClr val="black"/>
                </a:solidFill>
              </a:rPr>
              <a:t> </a:t>
            </a:r>
          </a:p>
          <a:p>
            <a:pPr defTabSz="914400"/>
            <a:r>
              <a:rPr lang="en-US" dirty="0">
                <a:solidFill>
                  <a:prstClr val="black"/>
                </a:solidFill>
              </a:rPr>
              <a:t>1:26 Minutes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325" t="2798" r="4288" b="25597"/>
          <a:stretch/>
        </p:blipFill>
        <p:spPr>
          <a:xfrm>
            <a:off x="7008069" y="1845734"/>
            <a:ext cx="4291841" cy="4351867"/>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1241778" y="4265684"/>
            <a:ext cx="3016697" cy="2012950"/>
          </a:xfrm>
          <a:prstGeom prst="rect">
            <a:avLst/>
          </a:prstGeom>
        </p:spPr>
      </p:pic>
      <p:sp>
        <p:nvSpPr>
          <p:cNvPr id="8" name="Rectangle 7"/>
          <p:cNvSpPr/>
          <p:nvPr/>
        </p:nvSpPr>
        <p:spPr>
          <a:xfrm rot="21103752">
            <a:off x="3143036" y="4979771"/>
            <a:ext cx="3453909" cy="584775"/>
          </a:xfrm>
          <a:prstGeom prst="rect">
            <a:avLst/>
          </a:prstGeom>
          <a:noFill/>
        </p:spPr>
        <p:txBody>
          <a:bodyPr wrap="square" lIns="91440" tIns="45720" rIns="91440" bIns="45720">
            <a:spAutoFit/>
          </a:bodyPr>
          <a:lstStyle/>
          <a:p>
            <a:pPr algn="ctr" defTabSz="914400"/>
            <a:r>
              <a:rPr lang="en-US" sz="3200" b="1" dirty="0">
                <a:ln w="22225">
                  <a:solidFill>
                    <a:srgbClr val="2683C6"/>
                  </a:solidFill>
                  <a:prstDash val="solid"/>
                </a:ln>
                <a:solidFill>
                  <a:srgbClr val="2683C6">
                    <a:lumMod val="40000"/>
                    <a:lumOff val="60000"/>
                  </a:srgbClr>
                </a:solidFill>
              </a:rPr>
              <a:t>Serve &amp; Return</a:t>
            </a:r>
          </a:p>
        </p:txBody>
      </p:sp>
      <p:cxnSp>
        <p:nvCxnSpPr>
          <p:cNvPr id="10" name="Straight Arrow Connector 9"/>
          <p:cNvCxnSpPr/>
          <p:nvPr/>
        </p:nvCxnSpPr>
        <p:spPr>
          <a:xfrm flipV="1">
            <a:off x="3801402" y="4767855"/>
            <a:ext cx="2008770" cy="30617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21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8"/>
            <a:ext cx="3200400" cy="2476219"/>
          </a:xfrm>
        </p:spPr>
        <p:txBody>
          <a:bodyPr anchor="t">
            <a:normAutofit/>
          </a:bodyPr>
          <a:lstStyle/>
          <a:p>
            <a:r>
              <a:rPr lang="en-US" sz="4400"/>
              <a:t>PAGE 56</a:t>
            </a:r>
            <a:br>
              <a:rPr lang="en-US" sz="4400"/>
            </a:br>
            <a:br>
              <a:rPr lang="en-US" sz="4400"/>
            </a:br>
            <a:r>
              <a:rPr lang="en-US" sz="4400"/>
              <a:t>TEACHING </a:t>
            </a:r>
            <a:r>
              <a:rPr lang="en-US" sz="4400" dirty="0"/>
              <a:t>PRACTICE #1</a:t>
            </a:r>
          </a:p>
        </p:txBody>
      </p:sp>
      <p:sp>
        <p:nvSpPr>
          <p:cNvPr id="4" name="Text Placeholder 3"/>
          <p:cNvSpPr>
            <a:spLocks noGrp="1"/>
          </p:cNvSpPr>
          <p:nvPr>
            <p:ph type="body" sz="half" idx="2"/>
          </p:nvPr>
        </p:nvSpPr>
        <p:spPr>
          <a:xfrm>
            <a:off x="457200" y="3199457"/>
            <a:ext cx="3200400" cy="3379124"/>
          </a:xfrm>
        </p:spPr>
        <p:txBody>
          <a:bodyPr>
            <a:normAutofit/>
          </a:bodyPr>
          <a:lstStyle/>
          <a:p>
            <a:r>
              <a:rPr lang="en-US" sz="2400" dirty="0"/>
              <a:t>STELLA</a:t>
            </a:r>
          </a:p>
          <a:p>
            <a:r>
              <a:rPr lang="en-US" sz="2400" dirty="0"/>
              <a:t>3-MONTH-OLD</a:t>
            </a:r>
          </a:p>
          <a:p>
            <a:r>
              <a:rPr lang="en-US" sz="2400" dirty="0"/>
              <a:t>TRANSFER BLOCK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20" t="2598" r="3623" b="2985"/>
          <a:stretch/>
        </p:blipFill>
        <p:spPr>
          <a:xfrm>
            <a:off x="6345299" y="440267"/>
            <a:ext cx="4729502" cy="6005000"/>
          </a:xfrm>
          <a:prstGeom prst="rect">
            <a:avLst/>
          </a:prstGeom>
          <a:ln>
            <a:solidFill>
              <a:schemeClr val="bg1">
                <a:lumMod val="50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507" y="5090184"/>
            <a:ext cx="349584" cy="13197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053" y="522675"/>
            <a:ext cx="349584" cy="13197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780" y="1471899"/>
            <a:ext cx="349584" cy="131976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234" y="2710085"/>
            <a:ext cx="349584" cy="131976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234" y="3846247"/>
            <a:ext cx="349584" cy="1319767"/>
          </a:xfrm>
          <a:prstGeom prst="rect">
            <a:avLst/>
          </a:prstGeom>
        </p:spPr>
      </p:pic>
      <p:sp>
        <p:nvSpPr>
          <p:cNvPr id="3" name="Right Arrow 2"/>
          <p:cNvSpPr/>
          <p:nvPr/>
        </p:nvSpPr>
        <p:spPr>
          <a:xfrm>
            <a:off x="2833511" y="594358"/>
            <a:ext cx="2912533" cy="617503"/>
          </a:xfrm>
          <a:prstGeom prst="rightArrow">
            <a:avLst/>
          </a:prstGeom>
          <a:solidFill>
            <a:srgbClr val="84BF40"/>
          </a:solidFill>
          <a:ln w="38100">
            <a:solidFill>
              <a:srgbClr val="00A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19880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Text Placeholder 3">
            <a:extLst>
              <a:ext uri="{FF2B5EF4-FFF2-40B4-BE49-F238E27FC236}">
                <a16:creationId xmlns:a16="http://schemas.microsoft.com/office/drawing/2014/main" id="{C7F1B057-F6B0-4DD2-865C-D8DA661E29F9}"/>
              </a:ext>
            </a:extLst>
          </p:cNvPr>
          <p:cNvGraphicFramePr/>
          <p:nvPr>
            <p:extLst/>
          </p:nvPr>
        </p:nvGraphicFramePr>
        <p:xfrm>
          <a:off x="1193531" y="451556"/>
          <a:ext cx="9961831" cy="5433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1321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0730" y="1626695"/>
            <a:ext cx="4578067" cy="3043956"/>
          </a:xfrm>
        </p:spPr>
      </p:pic>
      <p:sp>
        <p:nvSpPr>
          <p:cNvPr id="6" name="Rectangle 5"/>
          <p:cNvSpPr/>
          <p:nvPr/>
        </p:nvSpPr>
        <p:spPr>
          <a:xfrm>
            <a:off x="1822855" y="4941216"/>
            <a:ext cx="8093819" cy="923330"/>
          </a:xfrm>
          <a:prstGeom prst="rect">
            <a:avLst/>
          </a:prstGeom>
          <a:noFill/>
        </p:spPr>
        <p:txBody>
          <a:bodyPr wrap="none" lIns="91440" tIns="45720" rIns="91440" bIns="45720" anchor="t">
            <a:spAutoFit/>
            <a:scene3d>
              <a:camera prst="orthographicFront"/>
              <a:lightRig rig="harsh" dir="t"/>
            </a:scene3d>
            <a:sp3d extrusionH="57150" prstMaterial="matte">
              <a:bevelT w="63500" h="12700" prst="angle"/>
              <a:contourClr>
                <a:schemeClr val="bg1">
                  <a:lumMod val="65000"/>
                </a:schemeClr>
              </a:contourClr>
            </a:sp3d>
          </a:bodyPr>
          <a:lstStyle/>
          <a:p>
            <a:pPr algn="ctr" defTabSz="914400"/>
            <a:r>
              <a:rPr lang="en-US" sz="5400" b="1" dirty="0">
                <a:ln/>
                <a:solidFill>
                  <a:srgbClr val="28C4CC"/>
                </a:solidFill>
              </a:rPr>
              <a:t>PUTTING IT ALL TOGETHER!</a:t>
            </a:r>
          </a:p>
        </p:txBody>
      </p:sp>
    </p:spTree>
    <p:extLst>
      <p:ext uri="{BB962C8B-B14F-4D97-AF65-F5344CB8AC3E}">
        <p14:creationId xmlns:p14="http://schemas.microsoft.com/office/powerpoint/2010/main" val="1044335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194" y="613981"/>
            <a:ext cx="8519160" cy="684241"/>
          </a:xfrm>
        </p:spPr>
        <p:txBody>
          <a:bodyPr anchor="t">
            <a:normAutofit fontScale="90000"/>
          </a:bodyPr>
          <a:lstStyle/>
          <a:p>
            <a:r>
              <a:rPr lang="en-US" dirty="0"/>
              <a:t>WHAT’S INSIDE THE NEW VIDEO CASE?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7814" y="1884116"/>
            <a:ext cx="7995920" cy="4343181"/>
          </a:xfrm>
          <a:ln>
            <a:solidFill>
              <a:schemeClr val="tx1">
                <a:lumMod val="50000"/>
                <a:lumOff val="50000"/>
              </a:schemeClr>
            </a:solidFill>
          </a:ln>
        </p:spPr>
      </p:pic>
      <p:sp>
        <p:nvSpPr>
          <p:cNvPr id="5" name="Oval 4"/>
          <p:cNvSpPr/>
          <p:nvPr/>
        </p:nvSpPr>
        <p:spPr>
          <a:xfrm>
            <a:off x="1539240" y="1884116"/>
            <a:ext cx="4436534" cy="3173307"/>
          </a:xfrm>
          <a:prstGeom prst="ellipse">
            <a:avLst/>
          </a:prstGeom>
          <a:noFill/>
          <a:ln w="28575">
            <a:solidFill>
              <a:srgbClr val="62A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76268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74134" y="1747858"/>
            <a:ext cx="3200400" cy="2213879"/>
          </a:xfrm>
        </p:spPr>
        <p:txBody>
          <a:bodyPr>
            <a:normAutofit/>
          </a:bodyPr>
          <a:lstStyle/>
          <a:p>
            <a:r>
              <a:rPr lang="en-US" sz="4000" b="1" dirty="0"/>
              <a:t>INSIDE YOUR NCAST PCI VIDEO CASE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23256" y="2574276"/>
            <a:ext cx="3768744" cy="2479904"/>
          </a:xfrm>
        </p:spPr>
      </p:pic>
      <p:pic>
        <p:nvPicPr>
          <p:cNvPr id="6" name="Content Placeholder 5"/>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4360212" y="892106"/>
            <a:ext cx="3889375" cy="2519362"/>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3706" y="4307144"/>
            <a:ext cx="3890023" cy="2522001"/>
          </a:xfrm>
          <a:prstGeom prst="rect">
            <a:avLst/>
          </a:prstGeom>
        </p:spPr>
      </p:pic>
      <p:sp>
        <p:nvSpPr>
          <p:cNvPr id="9" name="TextBox 8"/>
          <p:cNvSpPr txBox="1"/>
          <p:nvPr/>
        </p:nvSpPr>
        <p:spPr>
          <a:xfrm>
            <a:off x="4281251" y="184220"/>
            <a:ext cx="3166277" cy="707886"/>
          </a:xfrm>
          <a:prstGeom prst="rect">
            <a:avLst/>
          </a:prstGeom>
          <a:noFill/>
        </p:spPr>
        <p:txBody>
          <a:bodyPr wrap="square" rtlCol="0">
            <a:spAutoFit/>
          </a:bodyPr>
          <a:lstStyle/>
          <a:p>
            <a:pPr defTabSz="914400"/>
            <a:r>
              <a:rPr lang="en-US" sz="4000" dirty="0">
                <a:solidFill>
                  <a:srgbClr val="00A3E4"/>
                </a:solidFill>
              </a:rPr>
              <a:t>#1 Instruction</a:t>
            </a:r>
          </a:p>
        </p:txBody>
      </p:sp>
      <p:sp>
        <p:nvSpPr>
          <p:cNvPr id="11" name="TextBox 10"/>
          <p:cNvSpPr txBox="1"/>
          <p:nvPr/>
        </p:nvSpPr>
        <p:spPr>
          <a:xfrm>
            <a:off x="4281251" y="3607795"/>
            <a:ext cx="3166277" cy="707886"/>
          </a:xfrm>
          <a:prstGeom prst="rect">
            <a:avLst/>
          </a:prstGeom>
          <a:noFill/>
        </p:spPr>
        <p:txBody>
          <a:bodyPr wrap="square" rtlCol="0">
            <a:spAutoFit/>
          </a:bodyPr>
          <a:lstStyle/>
          <a:p>
            <a:pPr defTabSz="914400"/>
            <a:r>
              <a:rPr lang="en-US" sz="4000" dirty="0">
                <a:solidFill>
                  <a:srgbClr val="62A537"/>
                </a:solidFill>
              </a:rPr>
              <a:t>#2 Reliability</a:t>
            </a:r>
          </a:p>
        </p:txBody>
      </p:sp>
      <p:sp>
        <p:nvSpPr>
          <p:cNvPr id="12" name="TextBox 11"/>
          <p:cNvSpPr txBox="1"/>
          <p:nvPr/>
        </p:nvSpPr>
        <p:spPr>
          <a:xfrm>
            <a:off x="8724489" y="1747859"/>
            <a:ext cx="3166277" cy="707886"/>
          </a:xfrm>
          <a:prstGeom prst="rect">
            <a:avLst/>
          </a:prstGeom>
          <a:noFill/>
        </p:spPr>
        <p:txBody>
          <a:bodyPr wrap="square" rtlCol="0">
            <a:spAutoFit/>
          </a:bodyPr>
          <a:lstStyle/>
          <a:p>
            <a:pPr defTabSz="914400"/>
            <a:r>
              <a:rPr lang="en-US" sz="4000" dirty="0">
                <a:solidFill>
                  <a:srgbClr val="4C5B52"/>
                </a:solidFill>
              </a:rPr>
              <a:t>#3 Resources</a:t>
            </a:r>
          </a:p>
        </p:txBody>
      </p:sp>
    </p:spTree>
    <p:extLst>
      <p:ext uri="{BB962C8B-B14F-4D97-AF65-F5344CB8AC3E}">
        <p14:creationId xmlns:p14="http://schemas.microsoft.com/office/powerpoint/2010/main" val="28849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Browsers that work with PCI USB drives:</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964268"/>
            <a:ext cx="3887475" cy="1939818"/>
          </a:xfrm>
        </p:spPr>
      </p:pic>
      <p:pic>
        <p:nvPicPr>
          <p:cNvPr id="6" name="Content Placeholder 5"/>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6045" t="20781" r="16045" b="26533"/>
          <a:stretch/>
        </p:blipFill>
        <p:spPr>
          <a:xfrm>
            <a:off x="988699" y="4605124"/>
            <a:ext cx="3352801" cy="1337734"/>
          </a:xfr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2154" t="16515" r="30135" b="17121"/>
          <a:stretch/>
        </p:blipFill>
        <p:spPr>
          <a:xfrm>
            <a:off x="3900712" y="2438398"/>
            <a:ext cx="2222978" cy="205383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6866" y="2837286"/>
            <a:ext cx="3810000" cy="2133600"/>
          </a:xfrm>
          <a:prstGeom prst="rect">
            <a:avLst/>
          </a:prstGeom>
        </p:spPr>
      </p:pic>
      <p:sp>
        <p:nvSpPr>
          <p:cNvPr id="9" name="&quot;No&quot; Symbol 8"/>
          <p:cNvSpPr/>
          <p:nvPr/>
        </p:nvSpPr>
        <p:spPr>
          <a:xfrm>
            <a:off x="7694301" y="2837286"/>
            <a:ext cx="3628813" cy="1963525"/>
          </a:xfrm>
          <a:prstGeom prst="noSmoking">
            <a:avLst>
              <a:gd name="adj" fmla="val 62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866" y="2379715"/>
            <a:ext cx="932629" cy="91514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866" y="4706935"/>
            <a:ext cx="932629" cy="91514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3551" y="3094139"/>
            <a:ext cx="932629" cy="915142"/>
          </a:xfrm>
          <a:prstGeom prst="rect">
            <a:avLst/>
          </a:prstGeom>
        </p:spPr>
      </p:pic>
    </p:spTree>
    <p:extLst>
      <p:ext uri="{BB962C8B-B14F-4D97-AF65-F5344CB8AC3E}">
        <p14:creationId xmlns:p14="http://schemas.microsoft.com/office/powerpoint/2010/main" val="73118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Placeholder 9"/>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968" r="1" b="7282"/>
          <a:stretch/>
        </p:blipFill>
        <p:spPr>
          <a:xfrm>
            <a:off x="16" y="10"/>
            <a:ext cx="7556889" cy="6857990"/>
          </a:xfrm>
          <a:prstGeom prst="rect">
            <a:avLst/>
          </a:prstGeom>
        </p:spPr>
      </p:pic>
      <p:sp>
        <p:nvSpPr>
          <p:cNvPr id="53" name="Rectangle 5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54">
            <a:extLst>
              <a:ext uri="{FF2B5EF4-FFF2-40B4-BE49-F238E27FC236}">
                <a16:creationId xmlns:a16="http://schemas.microsoft.com/office/drawing/2014/main" id="{59221DC5-DCD9-4405-A217-1EC85DDF6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p:cNvSpPr>
            <a:spLocks noGrp="1"/>
          </p:cNvSpPr>
          <p:nvPr>
            <p:ph type="title"/>
          </p:nvPr>
        </p:nvSpPr>
        <p:spPr>
          <a:xfrm>
            <a:off x="8455310" y="1899476"/>
            <a:ext cx="2774277" cy="2410682"/>
          </a:xfrm>
        </p:spPr>
        <p:txBody>
          <a:bodyPr vert="horz" lIns="91440" tIns="45720" rIns="91440" bIns="45720" rtlCol="0" anchor="b">
            <a:normAutofit/>
          </a:bodyPr>
          <a:lstStyle/>
          <a:p>
            <a:r>
              <a:rPr lang="en-US" sz="4400" dirty="0"/>
              <a:t>Let’s navigate </a:t>
            </a:r>
            <a:r>
              <a:rPr lang="en-US" sz="4400"/>
              <a:t>the drives together</a:t>
            </a:r>
            <a:r>
              <a:rPr lang="en-US" sz="4400" dirty="0"/>
              <a:t>. . .</a:t>
            </a:r>
          </a:p>
        </p:txBody>
      </p:sp>
    </p:spTree>
    <p:extLst>
      <p:ext uri="{BB962C8B-B14F-4D97-AF65-F5344CB8AC3E}">
        <p14:creationId xmlns:p14="http://schemas.microsoft.com/office/powerpoint/2010/main" val="397463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692"/>
            <a:ext cx="3200400" cy="2792308"/>
          </a:xfrm>
        </p:spPr>
        <p:txBody>
          <a:bodyPr>
            <a:normAutofit/>
          </a:bodyPr>
          <a:lstStyle/>
          <a:p>
            <a:pPr algn="ctr"/>
            <a:r>
              <a:rPr lang="en-US" b="1" dirty="0"/>
              <a:t>“I’M SO USED TO THE ‘OLD’ VIDEOS, I’M HESITANT TO JUMP IN!” </a:t>
            </a:r>
          </a:p>
        </p:txBody>
      </p:sp>
      <p:sp>
        <p:nvSpPr>
          <p:cNvPr id="3" name="Content Placeholder 2"/>
          <p:cNvSpPr>
            <a:spLocks noGrp="1"/>
          </p:cNvSpPr>
          <p:nvPr>
            <p:ph idx="1"/>
          </p:nvPr>
        </p:nvSpPr>
        <p:spPr>
          <a:xfrm>
            <a:off x="4579082" y="972537"/>
            <a:ext cx="7308118" cy="5665330"/>
          </a:xfrm>
        </p:spPr>
        <p:txBody>
          <a:bodyPr>
            <a:normAutofit/>
          </a:bodyPr>
          <a:lstStyle/>
          <a:p>
            <a:pPr>
              <a:buFont typeface="Wingdings" charset="2"/>
              <a:buChar char="§"/>
            </a:pPr>
            <a:r>
              <a:rPr lang="en-US" sz="2400" dirty="0">
                <a:solidFill>
                  <a:schemeClr val="tx1"/>
                </a:solidFill>
              </a:rPr>
              <a:t> Start by watching the Introduction and Cues before you teach. Some of the areas/education you may have been offering AFTER watching the videos previously will be covered in the new videos.</a:t>
            </a:r>
          </a:p>
          <a:p>
            <a:pPr>
              <a:buFont typeface="Wingdings" charset="2"/>
              <a:buChar char="§"/>
            </a:pPr>
            <a:r>
              <a:rPr lang="en-US" sz="2400" dirty="0">
                <a:solidFill>
                  <a:schemeClr val="tx1"/>
                </a:solidFill>
              </a:rPr>
              <a:t> Watch each subscale and practice video. Stop and start at the time points that are examples for why the answer is what it is.</a:t>
            </a:r>
          </a:p>
          <a:p>
            <a:pPr>
              <a:buFont typeface="Wingdings" charset="2"/>
              <a:buChar char="§"/>
            </a:pPr>
            <a:r>
              <a:rPr lang="en-US" sz="2400" dirty="0">
                <a:solidFill>
                  <a:schemeClr val="tx1"/>
                </a:solidFill>
              </a:rPr>
              <a:t> Remember, there may be more reasons as to why the answer is what it is; we give you examples and the list may or may not be inclusive.</a:t>
            </a:r>
          </a:p>
          <a:p>
            <a:pPr>
              <a:buFont typeface="Wingdings" charset="2"/>
              <a:buChar char="§"/>
            </a:pPr>
            <a:r>
              <a:rPr lang="en-US" sz="2400" dirty="0">
                <a:solidFill>
                  <a:schemeClr val="tx1"/>
                </a:solidFill>
              </a:rPr>
              <a:t> Watch the practice videos and look for the time stamps. Rely on those for teaching; just like you do now.  “Let’s go back and look together” and “let’s go back and read the item.” </a:t>
            </a:r>
          </a:p>
          <a:p>
            <a:pPr>
              <a:buFont typeface="Wingdings" charset="2"/>
              <a:buChar char="§"/>
            </a:pPr>
            <a:endParaRPr lang="en-US" dirty="0"/>
          </a:p>
        </p:txBody>
      </p:sp>
      <p:pic>
        <p:nvPicPr>
          <p:cNvPr id="6" name="Picture 5"/>
          <p:cNvPicPr>
            <a:picLocks noChangeAspect="1"/>
          </p:cNvPicPr>
          <p:nvPr/>
        </p:nvPicPr>
        <p:blipFill>
          <a:blip r:embed="rId3"/>
          <a:stretch>
            <a:fillRect/>
          </a:stretch>
        </p:blipFill>
        <p:spPr>
          <a:xfrm>
            <a:off x="118753" y="3048000"/>
            <a:ext cx="3798785" cy="2532523"/>
          </a:xfrm>
          <a:prstGeom prst="rect">
            <a:avLst/>
          </a:prstGeom>
        </p:spPr>
      </p:pic>
      <p:sp>
        <p:nvSpPr>
          <p:cNvPr id="5" name="Rectangle 4"/>
          <p:cNvSpPr/>
          <p:nvPr/>
        </p:nvSpPr>
        <p:spPr>
          <a:xfrm>
            <a:off x="4579082" y="255692"/>
            <a:ext cx="2842188" cy="523220"/>
          </a:xfrm>
          <a:prstGeom prst="rect">
            <a:avLst/>
          </a:prstGeom>
        </p:spPr>
        <p:txBody>
          <a:bodyPr wrap="none">
            <a:spAutoFit/>
          </a:bodyPr>
          <a:lstStyle/>
          <a:p>
            <a:pPr defTabSz="914400"/>
            <a:r>
              <a:rPr lang="en-US" sz="2800" dirty="0">
                <a:solidFill>
                  <a:prstClr val="black"/>
                </a:solidFill>
              </a:rPr>
              <a:t>Getting Started. . .</a:t>
            </a:r>
          </a:p>
        </p:txBody>
      </p:sp>
    </p:spTree>
    <p:extLst>
      <p:ext uri="{BB962C8B-B14F-4D97-AF65-F5344CB8AC3E}">
        <p14:creationId xmlns:p14="http://schemas.microsoft.com/office/powerpoint/2010/main" val="1732435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76875"/>
            <a:ext cx="10058400" cy="1450757"/>
          </a:xfrm>
        </p:spPr>
        <p:txBody>
          <a:bodyPr/>
          <a:lstStyle/>
          <a:p>
            <a:pPr algn="ctr"/>
            <a:r>
              <a:rPr lang="en-US" dirty="0">
                <a:solidFill>
                  <a:srgbClr val="62A537"/>
                </a:solidFill>
              </a:rPr>
              <a:t>HOW DO WE MAKE THE TRANSITION?</a:t>
            </a:r>
          </a:p>
        </p:txBody>
      </p:sp>
      <p:sp>
        <p:nvSpPr>
          <p:cNvPr id="3" name="Content Placeholder 2"/>
          <p:cNvSpPr>
            <a:spLocks noGrp="1"/>
          </p:cNvSpPr>
          <p:nvPr>
            <p:ph sz="half" idx="1"/>
          </p:nvPr>
        </p:nvSpPr>
        <p:spPr>
          <a:xfrm>
            <a:off x="996809" y="1851378"/>
            <a:ext cx="10259342" cy="4459111"/>
          </a:xfrm>
          <a:ln>
            <a:noFill/>
          </a:ln>
        </p:spPr>
        <p:txBody>
          <a:bodyPr>
            <a:normAutofit lnSpcReduction="10000"/>
          </a:bodyPr>
          <a:lstStyle/>
          <a:p>
            <a:pPr>
              <a:buClr>
                <a:srgbClr val="00A3E4"/>
              </a:buClr>
              <a:buFont typeface="Wingdings" charset="2"/>
              <a:buChar char="ü"/>
            </a:pPr>
            <a:r>
              <a:rPr lang="en-US" sz="2800" dirty="0"/>
              <a:t>YOU MAY SUBMIT RELIABILITIES FROM THE “OLD” VIDEOS UNTIL 					</a:t>
            </a:r>
            <a:r>
              <a:rPr lang="en-US" sz="2800" dirty="0">
                <a:solidFill>
                  <a:srgbClr val="FF0000"/>
                </a:solidFill>
              </a:rPr>
              <a:t>JANUARY 1, 2019 </a:t>
            </a:r>
          </a:p>
          <a:p>
            <a:pPr>
              <a:buClr>
                <a:srgbClr val="00A3E4"/>
              </a:buClr>
              <a:buFont typeface="Wingdings" charset="2"/>
              <a:buChar char="ü"/>
            </a:pPr>
            <a:r>
              <a:rPr lang="en-US" sz="2800" i="1" dirty="0">
                <a:solidFill>
                  <a:srgbClr val="FF0000"/>
                </a:solidFill>
              </a:rPr>
              <a:t>ONLY</a:t>
            </a:r>
            <a:r>
              <a:rPr lang="en-US" sz="2800" i="1" dirty="0"/>
              <a:t> </a:t>
            </a:r>
            <a:r>
              <a:rPr lang="en-US" sz="2800" dirty="0"/>
              <a:t>RELIABILITIES CODED WITH THE “NEW” VIDEOS WILL BE ACCEPTED AFTER THAT DATE </a:t>
            </a:r>
          </a:p>
          <a:p>
            <a:pPr>
              <a:buClr>
                <a:srgbClr val="00A3E4"/>
              </a:buClr>
              <a:buFont typeface="Wingdings" charset="2"/>
              <a:buChar char="ü"/>
            </a:pPr>
            <a:r>
              <a:rPr lang="en-US" sz="2800" dirty="0"/>
              <a:t>IF YOU WISH TO USE THE </a:t>
            </a:r>
            <a:r>
              <a:rPr lang="en-US" sz="2800" i="1" dirty="0">
                <a:solidFill>
                  <a:srgbClr val="FF0000"/>
                </a:solidFill>
              </a:rPr>
              <a:t>OLD MANUALS </a:t>
            </a:r>
            <a:r>
              <a:rPr lang="en-US" sz="2800" dirty="0"/>
              <a:t>WITH THE </a:t>
            </a:r>
            <a:r>
              <a:rPr lang="en-US" sz="2800" i="1" dirty="0">
                <a:solidFill>
                  <a:srgbClr val="FF0000"/>
                </a:solidFill>
              </a:rPr>
              <a:t>NEW VIDEOS</a:t>
            </a:r>
            <a:r>
              <a:rPr lang="en-US" sz="2800" dirty="0">
                <a:solidFill>
                  <a:srgbClr val="FF0000"/>
                </a:solidFill>
              </a:rPr>
              <a:t>, </a:t>
            </a:r>
            <a:r>
              <a:rPr lang="en-US" sz="2800" dirty="0"/>
              <a:t>YOU MAY PRINT THE</a:t>
            </a:r>
            <a:r>
              <a:rPr lang="en-US" sz="2800" b="1" i="1" dirty="0"/>
              <a:t> “NEW SUBSCALE ANSWERS” </a:t>
            </a:r>
            <a:r>
              <a:rPr lang="en-US" sz="2800" dirty="0"/>
              <a:t>FROM YOUR RESOURCE USB DRIVE, IN THE “NEW LEARNER” FOLDER AND USE THE ONES YOU HAVE IN STOCK</a:t>
            </a:r>
          </a:p>
          <a:p>
            <a:pPr>
              <a:buClr>
                <a:srgbClr val="00A3E4"/>
              </a:buClr>
              <a:buFont typeface="Wingdings" charset="2"/>
              <a:buChar char="ü"/>
            </a:pPr>
            <a:r>
              <a:rPr lang="en-US" sz="2800" dirty="0"/>
              <a:t>PUT </a:t>
            </a:r>
            <a:r>
              <a:rPr lang="en-US" sz="2800" dirty="0">
                <a:solidFill>
                  <a:srgbClr val="FF0000"/>
                </a:solidFill>
              </a:rPr>
              <a:t>“NEW” </a:t>
            </a:r>
            <a:r>
              <a:rPr lang="en-US" sz="2800" dirty="0">
                <a:solidFill>
                  <a:schemeClr val="tx1"/>
                </a:solidFill>
              </a:rPr>
              <a:t>OR</a:t>
            </a:r>
            <a:r>
              <a:rPr lang="en-US" sz="2800" dirty="0">
                <a:solidFill>
                  <a:srgbClr val="FF0000"/>
                </a:solidFill>
              </a:rPr>
              <a:t> “OLD” </a:t>
            </a:r>
            <a:r>
              <a:rPr lang="en-US" sz="2800" dirty="0"/>
              <a:t>AT THE TOP OF THE CLASS ROSTER AND RELIABILITY FORMS WHEN SENDING THEM IN TO OUR OFFICE</a:t>
            </a:r>
          </a:p>
          <a:p>
            <a:pPr>
              <a:buClr>
                <a:srgbClr val="00A3E4"/>
              </a:buClr>
              <a:buFont typeface="Wingdings" charset="2"/>
              <a:buChar char="ü"/>
            </a:pPr>
            <a:endParaRPr lang="en-US" dirty="0"/>
          </a:p>
          <a:p>
            <a:pPr>
              <a:buClr>
                <a:srgbClr val="00A3E4"/>
              </a:buClr>
              <a:buFont typeface="Wingdings" charset="2"/>
              <a:buChar char="ü"/>
            </a:pPr>
            <a:endParaRPr lang="en-US" dirty="0"/>
          </a:p>
          <a:p>
            <a:pPr>
              <a:buClr>
                <a:srgbClr val="00A3E4"/>
              </a:buClr>
              <a:buFont typeface="Wingdings" charset="2"/>
              <a:buChar char="ü"/>
            </a:pPr>
            <a:endParaRPr lang="en-US" dirty="0"/>
          </a:p>
          <a:p>
            <a:endParaRPr lang="en-US" dirty="0"/>
          </a:p>
        </p:txBody>
      </p:sp>
    </p:spTree>
    <p:extLst>
      <p:ext uri="{BB962C8B-B14F-4D97-AF65-F5344CB8AC3E}">
        <p14:creationId xmlns:p14="http://schemas.microsoft.com/office/powerpoint/2010/main" val="1848734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737" y="221289"/>
            <a:ext cx="10058400" cy="1450757"/>
          </a:xfrm>
        </p:spPr>
        <p:txBody>
          <a:bodyPr/>
          <a:lstStyle/>
          <a:p>
            <a:pPr algn="ctr"/>
            <a:r>
              <a:rPr lang="en-US" dirty="0"/>
              <a:t>INTRODUCTION </a:t>
            </a:r>
            <a:r>
              <a:rPr lang="en-US"/>
              <a:t>TO NCAST PCI</a:t>
            </a:r>
            <a:br>
              <a:rPr lang="en-US"/>
            </a:br>
            <a:r>
              <a:rPr lang="en-US"/>
              <a:t> </a:t>
            </a:r>
            <a:r>
              <a:rPr lang="en-US" dirty="0">
                <a:solidFill>
                  <a:srgbClr val="62A537"/>
                </a:solidFill>
              </a:rPr>
              <a:t>FEEDING</a:t>
            </a:r>
            <a:r>
              <a:rPr lang="en-US" dirty="0"/>
              <a:t> &amp; </a:t>
            </a:r>
            <a:r>
              <a:rPr lang="en-US" dirty="0">
                <a:solidFill>
                  <a:srgbClr val="00A4E4"/>
                </a:solidFill>
              </a:rPr>
              <a:t>TEACHING</a:t>
            </a:r>
            <a:r>
              <a:rPr lang="en-US" dirty="0"/>
              <a:t> SCALES</a:t>
            </a:r>
          </a:p>
        </p:txBody>
      </p:sp>
      <p:sp>
        <p:nvSpPr>
          <p:cNvPr id="3" name="Content Placeholder 2"/>
          <p:cNvSpPr>
            <a:spLocks noGrp="1"/>
          </p:cNvSpPr>
          <p:nvPr>
            <p:ph idx="1"/>
          </p:nvPr>
        </p:nvSpPr>
        <p:spPr>
          <a:xfrm>
            <a:off x="1309036" y="1999738"/>
            <a:ext cx="10058400" cy="4023360"/>
          </a:xfrm>
        </p:spPr>
        <p:txBody>
          <a:bodyPr/>
          <a:lstStyle/>
          <a:p>
            <a:pPr>
              <a:buSzPct val="131000"/>
              <a:buFont typeface="Wingdings" charset="2"/>
              <a:buChar char="q"/>
            </a:pPr>
            <a:r>
              <a:rPr lang="en-US" dirty="0"/>
              <a:t> 35 minutes – Presented by Dr. Monica Oxford</a:t>
            </a:r>
          </a:p>
          <a:p>
            <a:pPr>
              <a:buSzPct val="131000"/>
              <a:buFont typeface="Wingdings" charset="2"/>
              <a:buChar char="q"/>
            </a:pPr>
            <a:endParaRPr lang="en-US" dirty="0"/>
          </a:p>
          <a:p>
            <a:pPr>
              <a:buSzPct val="131000"/>
              <a:buFont typeface="Wingdings" charset="2"/>
              <a:buChar char="q"/>
            </a:pPr>
            <a:r>
              <a:rPr lang="en-US" dirty="0"/>
              <a:t> New? More clearly emphasizes the core concepts of Infant Mental Health that are embedded in Dr. Barnard’s Feeding and Teaching scales</a:t>
            </a:r>
          </a:p>
          <a:p>
            <a:pPr>
              <a:buSzPct val="131000"/>
              <a:buFont typeface="Wingdings" charset="2"/>
              <a:buChar char="q"/>
            </a:pPr>
            <a:endParaRPr lang="en-US" dirty="0"/>
          </a:p>
          <a:p>
            <a:pPr>
              <a:buSzPct val="131000"/>
              <a:buFont typeface="Wingdings" charset="2"/>
              <a:buChar char="q"/>
            </a:pPr>
            <a:r>
              <a:rPr lang="en-US" dirty="0"/>
              <a:t> Foundational information to have before moving on to learning the scales</a:t>
            </a:r>
          </a:p>
          <a:p>
            <a:pPr>
              <a:buSzPct val="131000"/>
              <a:buFont typeface="Wingdings" charset="2"/>
              <a:buChar char="q"/>
            </a:pPr>
            <a:endParaRPr lang="en-US" dirty="0"/>
          </a:p>
          <a:p>
            <a:pPr>
              <a:buSzPct val="131000"/>
              <a:buFont typeface="Wingdings" charset="2"/>
              <a:buChar char="q"/>
            </a:pPr>
            <a:r>
              <a:rPr lang="en-US" dirty="0"/>
              <a:t>Could also be used as an introduction to learning about the importance of the dyadic dance with others that are not going on to learn the scales</a:t>
            </a:r>
          </a:p>
        </p:txBody>
      </p:sp>
    </p:spTree>
    <p:extLst>
      <p:ext uri="{BB962C8B-B14F-4D97-AF65-F5344CB8AC3E}">
        <p14:creationId xmlns:p14="http://schemas.microsoft.com/office/powerpoint/2010/main" val="36880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542324" y="3429000"/>
            <a:ext cx="5103575" cy="2642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542324" y="349592"/>
            <a:ext cx="5103575" cy="2552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93216" y="764567"/>
            <a:ext cx="3959609" cy="2585323"/>
          </a:xfrm>
          <a:prstGeom prst="rect">
            <a:avLst/>
          </a:prstGeom>
          <a:noFill/>
        </p:spPr>
        <p:txBody>
          <a:bodyPr wrap="none" lIns="91440" tIns="45720" rIns="91440" bIns="45720" anchor="b">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INFANT CUES</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16 MINUTES </a:t>
            </a:r>
          </a:p>
          <a:p>
            <a:pPr algn="ct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ectangle 10"/>
          <p:cNvSpPr/>
          <p:nvPr/>
        </p:nvSpPr>
        <p:spPr>
          <a:xfrm>
            <a:off x="6906483" y="3429000"/>
            <a:ext cx="4533073"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OVERVIEW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 SCALE</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6 MINUTES</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44622">
            <a:off x="1551002" y="609599"/>
            <a:ext cx="3414697" cy="5064423"/>
          </a:xfrm>
          <a:prstGeom prst="rect">
            <a:avLst/>
          </a:prstGeom>
        </p:spPr>
      </p:pic>
    </p:spTree>
    <p:extLst>
      <p:ext uri="{BB962C8B-B14F-4D97-AF65-F5344CB8AC3E}">
        <p14:creationId xmlns:p14="http://schemas.microsoft.com/office/powerpoint/2010/main" val="749139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8" y="196252"/>
            <a:ext cx="10833463" cy="1450757"/>
          </a:xfrm>
        </p:spPr>
        <p:txBody>
          <a:bodyPr anchor="ctr"/>
          <a:lstStyle/>
          <a:p>
            <a:r>
              <a:rPr lang="en-US" dirty="0"/>
              <a:t>SENSITIVITY TO CUES SUBSCALE – 15 MIN</a:t>
            </a:r>
          </a:p>
        </p:txBody>
      </p:sp>
      <p:sp>
        <p:nvSpPr>
          <p:cNvPr id="3" name="Content Placeholder 2"/>
          <p:cNvSpPr>
            <a:spLocks noGrp="1"/>
          </p:cNvSpPr>
          <p:nvPr>
            <p:ph sz="half" idx="1"/>
          </p:nvPr>
        </p:nvSpPr>
        <p:spPr>
          <a:xfrm>
            <a:off x="4025494" y="2850881"/>
            <a:ext cx="1635036" cy="625323"/>
          </a:xfrm>
        </p:spPr>
        <p:txBody>
          <a:bodyPr/>
          <a:lstStyle/>
          <a:p>
            <a:r>
              <a:rPr lang="en-US" sz="3200" dirty="0"/>
              <a:t>Page 59</a:t>
            </a:r>
          </a:p>
          <a:p>
            <a:endParaRPr lang="en-US" dirty="0"/>
          </a:p>
        </p:txBody>
      </p:sp>
      <p:sp>
        <p:nvSpPr>
          <p:cNvPr id="4" name="Content Placeholder 3"/>
          <p:cNvSpPr>
            <a:spLocks noGrp="1"/>
          </p:cNvSpPr>
          <p:nvPr>
            <p:ph sz="half" idx="2"/>
          </p:nvPr>
        </p:nvSpPr>
        <p:spPr>
          <a:xfrm>
            <a:off x="8551977" y="1680259"/>
            <a:ext cx="1506422" cy="549123"/>
          </a:xfrm>
        </p:spPr>
        <p:txBody>
          <a:bodyPr>
            <a:normAutofit/>
          </a:bodyPr>
          <a:lstStyle/>
          <a:p>
            <a:r>
              <a:rPr lang="en-US" sz="3200" dirty="0"/>
              <a:t>Page 60</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651" b="7578"/>
          <a:stretch/>
        </p:blipFill>
        <p:spPr>
          <a:xfrm>
            <a:off x="7561217" y="2216078"/>
            <a:ext cx="3684091" cy="4041637"/>
          </a:xfrm>
          <a:prstGeom prst="rect">
            <a:avLst/>
          </a:prstGeom>
          <a:ln>
            <a:solidFill>
              <a:schemeClr val="tx1"/>
            </a:solidFill>
          </a:ln>
        </p:spPr>
      </p:pic>
      <p:sp>
        <p:nvSpPr>
          <p:cNvPr id="6" name="TextBox 5"/>
          <p:cNvSpPr txBox="1"/>
          <p:nvPr/>
        </p:nvSpPr>
        <p:spPr>
          <a:xfrm>
            <a:off x="4025494" y="3482235"/>
            <a:ext cx="3331028" cy="1477328"/>
          </a:xfrm>
          <a:prstGeom prst="rect">
            <a:avLst/>
          </a:prstGeom>
          <a:noFill/>
          <a:ln w="3175">
            <a:solidFill>
              <a:schemeClr val="tx1"/>
            </a:solidFill>
          </a:ln>
        </p:spPr>
        <p:txBody>
          <a:bodyPr wrap="square" rtlCol="0">
            <a:spAutoFit/>
          </a:bodyPr>
          <a:lstStyle/>
          <a:p>
            <a:r>
              <a:rPr lang="en-US" dirty="0"/>
              <a:t>3-Month-Old and Mother</a:t>
            </a:r>
          </a:p>
          <a:p>
            <a:r>
              <a:rPr lang="en-US" dirty="0"/>
              <a:t> </a:t>
            </a:r>
          </a:p>
          <a:p>
            <a:r>
              <a:rPr lang="en-US" dirty="0"/>
              <a:t>Breastfeeding</a:t>
            </a:r>
          </a:p>
          <a:p>
            <a:r>
              <a:rPr lang="en-US" dirty="0"/>
              <a:t> </a:t>
            </a:r>
          </a:p>
          <a:p>
            <a:r>
              <a:rPr lang="en-US" dirty="0"/>
              <a:t>2:53 Minutes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0172">
            <a:off x="349178" y="1767868"/>
            <a:ext cx="3338903" cy="3641539"/>
          </a:xfrm>
          <a:prstGeom prst="rect">
            <a:avLst/>
          </a:prstGeom>
        </p:spPr>
      </p:pic>
      <p:pic>
        <p:nvPicPr>
          <p:cNvPr id="8" name="Picture 7">
            <a:extLst>
              <a:ext uri="{FF2B5EF4-FFF2-40B4-BE49-F238E27FC236}">
                <a16:creationId xmlns:a16="http://schemas.microsoft.com/office/drawing/2014/main" id="{46418C5C-8EB7-C24D-9348-72D47EA7F841}"/>
              </a:ext>
            </a:extLst>
          </p:cNvPr>
          <p:cNvPicPr>
            <a:picLocks noChangeAspect="1"/>
          </p:cNvPicPr>
          <p:nvPr/>
        </p:nvPicPr>
        <p:blipFill>
          <a:blip r:embed="rId5"/>
          <a:stretch>
            <a:fillRect/>
          </a:stretch>
        </p:blipFill>
        <p:spPr>
          <a:xfrm rot="21007540">
            <a:off x="657875" y="2255129"/>
            <a:ext cx="1229003" cy="540885"/>
          </a:xfrm>
          <a:prstGeom prst="rect">
            <a:avLst/>
          </a:prstGeom>
        </p:spPr>
      </p:pic>
    </p:spTree>
    <p:extLst>
      <p:ext uri="{BB962C8B-B14F-4D97-AF65-F5344CB8AC3E}">
        <p14:creationId xmlns:p14="http://schemas.microsoft.com/office/powerpoint/2010/main" val="645211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571" y="316233"/>
            <a:ext cx="11262167" cy="1450757"/>
          </a:xfrm>
        </p:spPr>
        <p:txBody>
          <a:bodyPr anchor="ctr"/>
          <a:lstStyle/>
          <a:p>
            <a:pPr algn="r"/>
            <a:r>
              <a:rPr lang="en-US" dirty="0"/>
              <a:t>RESPONSE TO </a:t>
            </a:r>
            <a:r>
              <a:rPr lang="en-US"/>
              <a:t>DISTRESS SUBSCALE</a:t>
            </a:r>
            <a:br>
              <a:rPr lang="en-US"/>
            </a:br>
            <a:r>
              <a:rPr lang="en-US"/>
              <a:t>8 MINUTES</a:t>
            </a:r>
            <a:endParaRPr lang="en-US" dirty="0"/>
          </a:p>
        </p:txBody>
      </p:sp>
      <p:sp>
        <p:nvSpPr>
          <p:cNvPr id="3" name="Content Placeholder 2"/>
          <p:cNvSpPr>
            <a:spLocks noGrp="1"/>
          </p:cNvSpPr>
          <p:nvPr>
            <p:ph idx="1"/>
          </p:nvPr>
        </p:nvSpPr>
        <p:spPr>
          <a:xfrm>
            <a:off x="1041234" y="2976637"/>
            <a:ext cx="1678577" cy="614437"/>
          </a:xfrm>
        </p:spPr>
        <p:txBody>
          <a:bodyPr>
            <a:normAutofit/>
          </a:bodyPr>
          <a:lstStyle/>
          <a:p>
            <a:r>
              <a:rPr lang="en-US" sz="3200" dirty="0"/>
              <a:t>Page 65</a:t>
            </a:r>
          </a:p>
        </p:txBody>
      </p:sp>
      <p:sp>
        <p:nvSpPr>
          <p:cNvPr id="4" name="TextBox 3"/>
          <p:cNvSpPr txBox="1"/>
          <p:nvPr/>
        </p:nvSpPr>
        <p:spPr>
          <a:xfrm>
            <a:off x="1041234" y="3591074"/>
            <a:ext cx="2590800" cy="1477328"/>
          </a:xfrm>
          <a:prstGeom prst="rect">
            <a:avLst/>
          </a:prstGeom>
          <a:noFill/>
          <a:ln>
            <a:solidFill>
              <a:schemeClr val="tx1"/>
            </a:solidFill>
          </a:ln>
        </p:spPr>
        <p:txBody>
          <a:bodyPr wrap="square" rtlCol="0">
            <a:spAutoFit/>
          </a:bodyPr>
          <a:lstStyle/>
          <a:p>
            <a:r>
              <a:rPr lang="en-US" dirty="0"/>
              <a:t>4-Month-Old and Mother</a:t>
            </a:r>
          </a:p>
          <a:p>
            <a:r>
              <a:rPr lang="en-US" dirty="0"/>
              <a:t> </a:t>
            </a:r>
          </a:p>
          <a:p>
            <a:r>
              <a:rPr lang="en-US" dirty="0"/>
              <a:t>Breastfeeding</a:t>
            </a:r>
          </a:p>
          <a:p>
            <a:r>
              <a:rPr lang="en-US" dirty="0"/>
              <a:t> </a:t>
            </a:r>
          </a:p>
          <a:p>
            <a:r>
              <a:rPr lang="en-US" dirty="0"/>
              <a:t>2:20 Minutes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539" t="8730" r="4721" b="3809"/>
          <a:stretch/>
        </p:blipFill>
        <p:spPr>
          <a:xfrm>
            <a:off x="7576458" y="1856619"/>
            <a:ext cx="3357936" cy="4282923"/>
          </a:xfrm>
          <a:prstGeom prst="rect">
            <a:avLst/>
          </a:prstGeom>
          <a:ln>
            <a:solidFill>
              <a:schemeClr val="tx1"/>
            </a:solidFill>
          </a:ln>
        </p:spPr>
      </p:pic>
      <p:sp>
        <p:nvSpPr>
          <p:cNvPr id="6" name="Content Placeholder 2"/>
          <p:cNvSpPr txBox="1">
            <a:spLocks/>
          </p:cNvSpPr>
          <p:nvPr/>
        </p:nvSpPr>
        <p:spPr>
          <a:xfrm>
            <a:off x="5897881" y="1862667"/>
            <a:ext cx="1678577" cy="61443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dirty="0"/>
              <a:t>Page 66</a:t>
            </a:r>
          </a:p>
        </p:txBody>
      </p:sp>
      <p:pic>
        <p:nvPicPr>
          <p:cNvPr id="7" name="Picture 6"/>
          <p:cNvPicPr>
            <a:picLocks noChangeAspect="1"/>
          </p:cNvPicPr>
          <p:nvPr/>
        </p:nvPicPr>
        <p:blipFill>
          <a:blip r:embed="rId3"/>
          <a:stretch>
            <a:fillRect/>
          </a:stretch>
        </p:blipFill>
        <p:spPr>
          <a:xfrm>
            <a:off x="1041234" y="350185"/>
            <a:ext cx="2273290" cy="1506434"/>
          </a:xfrm>
          <a:prstGeom prst="rect">
            <a:avLst/>
          </a:prstGeom>
        </p:spPr>
      </p:pic>
    </p:spTree>
    <p:extLst>
      <p:ext uri="{BB962C8B-B14F-4D97-AF65-F5344CB8AC3E}">
        <p14:creationId xmlns:p14="http://schemas.microsoft.com/office/powerpoint/2010/main" val="364411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4036"/>
            <a:ext cx="7524206" cy="1450757"/>
          </a:xfrm>
        </p:spPr>
        <p:txBody>
          <a:bodyPr anchor="ctr">
            <a:normAutofit fontScale="90000"/>
          </a:bodyPr>
          <a:lstStyle/>
          <a:p>
            <a:r>
              <a:rPr lang="en-US" dirty="0"/>
              <a:t>SOCIAL-EMOTIONAL GROWTH </a:t>
            </a:r>
            <a:r>
              <a:rPr lang="en-US"/>
              <a:t>FOSTERING SUBSCALE – 9 MINS</a:t>
            </a:r>
            <a:endParaRPr lang="en-US" dirty="0"/>
          </a:p>
        </p:txBody>
      </p:sp>
      <p:sp>
        <p:nvSpPr>
          <p:cNvPr id="3" name="Content Placeholder 2"/>
          <p:cNvSpPr>
            <a:spLocks noGrp="1"/>
          </p:cNvSpPr>
          <p:nvPr>
            <p:ph idx="1"/>
          </p:nvPr>
        </p:nvSpPr>
        <p:spPr>
          <a:xfrm>
            <a:off x="1097280" y="1845734"/>
            <a:ext cx="1569720" cy="560009"/>
          </a:xfrm>
        </p:spPr>
        <p:txBody>
          <a:bodyPr>
            <a:normAutofit/>
          </a:bodyPr>
          <a:lstStyle/>
          <a:p>
            <a:r>
              <a:rPr lang="en-US" sz="3200" dirty="0"/>
              <a:t>Page 71</a:t>
            </a:r>
          </a:p>
        </p:txBody>
      </p:sp>
      <p:sp>
        <p:nvSpPr>
          <p:cNvPr id="4" name="TextBox 3"/>
          <p:cNvSpPr txBox="1"/>
          <p:nvPr/>
        </p:nvSpPr>
        <p:spPr>
          <a:xfrm>
            <a:off x="1230086" y="2514600"/>
            <a:ext cx="3037114" cy="1477328"/>
          </a:xfrm>
          <a:prstGeom prst="rect">
            <a:avLst/>
          </a:prstGeom>
          <a:noFill/>
          <a:ln>
            <a:solidFill>
              <a:schemeClr val="tx1"/>
            </a:solidFill>
          </a:ln>
        </p:spPr>
        <p:txBody>
          <a:bodyPr wrap="square" rtlCol="0">
            <a:spAutoFit/>
          </a:bodyPr>
          <a:lstStyle/>
          <a:p>
            <a:r>
              <a:rPr lang="en-US" dirty="0"/>
              <a:t>6-Month-Old and Mother</a:t>
            </a:r>
          </a:p>
          <a:p>
            <a:r>
              <a:rPr lang="en-US" dirty="0"/>
              <a:t> </a:t>
            </a:r>
          </a:p>
          <a:p>
            <a:r>
              <a:rPr lang="en-US" dirty="0"/>
              <a:t>Breastfeeding</a:t>
            </a:r>
          </a:p>
          <a:p>
            <a:r>
              <a:rPr lang="en-US" dirty="0"/>
              <a:t> </a:t>
            </a:r>
          </a:p>
          <a:p>
            <a:r>
              <a:rPr lang="en-US" dirty="0"/>
              <a:t>1:28 Minutes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851" r="3413" b="20634"/>
          <a:stretch/>
        </p:blipFill>
        <p:spPr>
          <a:xfrm>
            <a:off x="6911773" y="1845734"/>
            <a:ext cx="4442462" cy="4435323"/>
          </a:xfrm>
          <a:prstGeom prst="rect">
            <a:avLst/>
          </a:prstGeom>
          <a:ln>
            <a:solidFill>
              <a:schemeClr val="tx1"/>
            </a:solidFill>
          </a:ln>
        </p:spPr>
      </p:pic>
      <p:sp>
        <p:nvSpPr>
          <p:cNvPr id="6" name="Content Placeholder 2"/>
          <p:cNvSpPr txBox="1">
            <a:spLocks/>
          </p:cNvSpPr>
          <p:nvPr/>
        </p:nvSpPr>
        <p:spPr>
          <a:xfrm>
            <a:off x="5226895" y="1845734"/>
            <a:ext cx="1569720" cy="56000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dirty="0"/>
              <a:t>Page 72</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486" y="472943"/>
            <a:ext cx="2732749" cy="1051057"/>
          </a:xfrm>
          <a:prstGeom prst="rect">
            <a:avLst/>
          </a:prstGeom>
        </p:spPr>
      </p:pic>
    </p:spTree>
    <p:extLst>
      <p:ext uri="{BB962C8B-B14F-4D97-AF65-F5344CB8AC3E}">
        <p14:creationId xmlns:p14="http://schemas.microsoft.com/office/powerpoint/2010/main" val="40046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651" y="199518"/>
            <a:ext cx="10058400" cy="1450757"/>
          </a:xfrm>
        </p:spPr>
        <p:txBody>
          <a:bodyPr anchor="ctr"/>
          <a:lstStyle/>
          <a:p>
            <a:pPr algn="r"/>
            <a:r>
              <a:rPr lang="en-US" dirty="0"/>
              <a:t>COGNITIVE GROWTH FOSTERING SUBSCALE – 10 MINS</a:t>
            </a:r>
          </a:p>
        </p:txBody>
      </p:sp>
      <p:sp>
        <p:nvSpPr>
          <p:cNvPr id="3" name="Content Placeholder 2"/>
          <p:cNvSpPr>
            <a:spLocks noGrp="1"/>
          </p:cNvSpPr>
          <p:nvPr>
            <p:ph idx="1"/>
          </p:nvPr>
        </p:nvSpPr>
        <p:spPr>
          <a:xfrm>
            <a:off x="1097280" y="1845734"/>
            <a:ext cx="1667691" cy="647095"/>
          </a:xfrm>
        </p:spPr>
        <p:txBody>
          <a:bodyPr>
            <a:normAutofit/>
          </a:bodyPr>
          <a:lstStyle/>
          <a:p>
            <a:r>
              <a:rPr lang="en-US" sz="3200" dirty="0"/>
              <a:t>PAGE 77</a:t>
            </a:r>
          </a:p>
        </p:txBody>
      </p:sp>
      <p:sp>
        <p:nvSpPr>
          <p:cNvPr id="4" name="Content Placeholder 2"/>
          <p:cNvSpPr txBox="1">
            <a:spLocks/>
          </p:cNvSpPr>
          <p:nvPr/>
        </p:nvSpPr>
        <p:spPr>
          <a:xfrm>
            <a:off x="5070566" y="1845734"/>
            <a:ext cx="1667691" cy="64709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dirty="0"/>
              <a:t>PAGE 78</a:t>
            </a:r>
          </a:p>
        </p:txBody>
      </p:sp>
      <p:sp>
        <p:nvSpPr>
          <p:cNvPr id="6" name="TextBox 5"/>
          <p:cNvSpPr txBox="1"/>
          <p:nvPr/>
        </p:nvSpPr>
        <p:spPr>
          <a:xfrm>
            <a:off x="1219200" y="2492828"/>
            <a:ext cx="2786743" cy="1477328"/>
          </a:xfrm>
          <a:prstGeom prst="rect">
            <a:avLst/>
          </a:prstGeom>
          <a:noFill/>
          <a:ln>
            <a:solidFill>
              <a:schemeClr val="tx1"/>
            </a:solidFill>
          </a:ln>
        </p:spPr>
        <p:txBody>
          <a:bodyPr wrap="square" rtlCol="0">
            <a:spAutoFit/>
          </a:bodyPr>
          <a:lstStyle/>
          <a:p>
            <a:r>
              <a:rPr lang="en-US" dirty="0"/>
              <a:t>12-Month-Old and Mother</a:t>
            </a:r>
          </a:p>
          <a:p>
            <a:r>
              <a:rPr lang="en-US" dirty="0"/>
              <a:t> </a:t>
            </a:r>
          </a:p>
          <a:p>
            <a:r>
              <a:rPr lang="en-US" dirty="0"/>
              <a:t>Solid Feeding</a:t>
            </a:r>
          </a:p>
          <a:p>
            <a:r>
              <a:rPr lang="en-US" dirty="0"/>
              <a:t> </a:t>
            </a:r>
          </a:p>
          <a:p>
            <a:r>
              <a:rPr lang="en-US" dirty="0"/>
              <a:t>2:37 Minutes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476" r="6981" b="39207"/>
          <a:stretch/>
        </p:blipFill>
        <p:spPr>
          <a:xfrm>
            <a:off x="6738257" y="1970450"/>
            <a:ext cx="4929414" cy="3999411"/>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1273629" y="199517"/>
            <a:ext cx="1464022" cy="1464022"/>
          </a:xfrm>
          <a:prstGeom prst="rect">
            <a:avLst/>
          </a:prstGeom>
        </p:spPr>
      </p:pic>
    </p:spTree>
    <p:extLst>
      <p:ext uri="{BB962C8B-B14F-4D97-AF65-F5344CB8AC3E}">
        <p14:creationId xmlns:p14="http://schemas.microsoft.com/office/powerpoint/2010/main" val="436834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CLARITY OF CUES SUBSCALE -</a:t>
            </a:r>
            <a:br>
              <a:rPr lang="en-US" dirty="0"/>
            </a:br>
            <a:r>
              <a:rPr lang="en-US" dirty="0"/>
              <a:t>11 MINS</a:t>
            </a:r>
          </a:p>
        </p:txBody>
      </p:sp>
      <p:sp>
        <p:nvSpPr>
          <p:cNvPr id="3" name="Content Placeholder 2"/>
          <p:cNvSpPr>
            <a:spLocks noGrp="1"/>
          </p:cNvSpPr>
          <p:nvPr>
            <p:ph idx="1"/>
          </p:nvPr>
        </p:nvSpPr>
        <p:spPr>
          <a:xfrm>
            <a:off x="1097280" y="1845734"/>
            <a:ext cx="1787434" cy="570895"/>
          </a:xfrm>
        </p:spPr>
        <p:txBody>
          <a:bodyPr>
            <a:normAutofit/>
          </a:bodyPr>
          <a:lstStyle/>
          <a:p>
            <a:r>
              <a:rPr lang="en-US" sz="3200" dirty="0"/>
              <a:t>PAGE 83</a:t>
            </a:r>
          </a:p>
        </p:txBody>
      </p:sp>
      <p:sp>
        <p:nvSpPr>
          <p:cNvPr id="4" name="TextBox 3"/>
          <p:cNvSpPr txBox="1"/>
          <p:nvPr/>
        </p:nvSpPr>
        <p:spPr>
          <a:xfrm>
            <a:off x="1208314" y="2601686"/>
            <a:ext cx="2808515" cy="1477328"/>
          </a:xfrm>
          <a:prstGeom prst="rect">
            <a:avLst/>
          </a:prstGeom>
          <a:noFill/>
          <a:ln>
            <a:solidFill>
              <a:schemeClr val="tx1"/>
            </a:solidFill>
          </a:ln>
        </p:spPr>
        <p:txBody>
          <a:bodyPr wrap="square" rtlCol="0">
            <a:spAutoFit/>
          </a:bodyPr>
          <a:lstStyle/>
          <a:p>
            <a:r>
              <a:rPr lang="en-US" dirty="0"/>
              <a:t>4-Month-Old and Mother</a:t>
            </a:r>
          </a:p>
          <a:p>
            <a:r>
              <a:rPr lang="en-US" dirty="0"/>
              <a:t> </a:t>
            </a:r>
          </a:p>
          <a:p>
            <a:r>
              <a:rPr lang="en-US" dirty="0"/>
              <a:t>Breastfeeding</a:t>
            </a:r>
          </a:p>
          <a:p>
            <a:r>
              <a:rPr lang="en-US" dirty="0"/>
              <a:t> </a:t>
            </a:r>
          </a:p>
          <a:p>
            <a:r>
              <a:rPr lang="en-US" dirty="0"/>
              <a:t>2:23 Minutes</a:t>
            </a:r>
          </a:p>
        </p:txBody>
      </p:sp>
      <p:sp>
        <p:nvSpPr>
          <p:cNvPr id="5" name="Content Placeholder 2"/>
          <p:cNvSpPr txBox="1">
            <a:spLocks/>
          </p:cNvSpPr>
          <p:nvPr/>
        </p:nvSpPr>
        <p:spPr>
          <a:xfrm>
            <a:off x="4707437" y="1845734"/>
            <a:ext cx="1787434" cy="57089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dirty="0"/>
              <a:t>PAGE 84</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44" t="4286" r="5879" b="37778"/>
          <a:stretch/>
        </p:blipFill>
        <p:spPr>
          <a:xfrm>
            <a:off x="6302828" y="1954107"/>
            <a:ext cx="4996543" cy="4154300"/>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8317594" y="-12436"/>
            <a:ext cx="2012949" cy="1915469"/>
          </a:xfrm>
          <a:prstGeom prst="rect">
            <a:avLst/>
          </a:prstGeom>
        </p:spPr>
      </p:pic>
    </p:spTree>
    <p:extLst>
      <p:ext uri="{BB962C8B-B14F-4D97-AF65-F5344CB8AC3E}">
        <p14:creationId xmlns:p14="http://schemas.microsoft.com/office/powerpoint/2010/main" val="165405942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1164</TotalTime>
  <Words>1008</Words>
  <Application>Microsoft Macintosh PowerPoint</Application>
  <PresentationFormat>Widescreen</PresentationFormat>
  <Paragraphs>195</Paragraphs>
  <Slides>29</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Calibri Light</vt:lpstr>
      <vt:lpstr>Minion Pro</vt:lpstr>
      <vt:lpstr>Wingdings</vt:lpstr>
      <vt:lpstr>Retrospect</vt:lpstr>
      <vt:lpstr>1_Retrospect</vt:lpstr>
      <vt:lpstr>PowerPoint Presentation</vt:lpstr>
      <vt:lpstr>STRUCTURE OF THE BARNARD CENTER</vt:lpstr>
      <vt:lpstr>INTRODUCTION TO NCAST PCI  FEEDING &amp; TEACHING SCALES</vt:lpstr>
      <vt:lpstr>PowerPoint Presentation</vt:lpstr>
      <vt:lpstr>SENSITIVITY TO CUES SUBSCALE – 15 MIN</vt:lpstr>
      <vt:lpstr>RESPONSE TO DISTRESS SUBSCALE 8 MINUTES</vt:lpstr>
      <vt:lpstr>SOCIAL-EMOTIONAL GROWTH FOSTERING SUBSCALE – 9 MINS</vt:lpstr>
      <vt:lpstr>COGNITIVE GROWTH FOSTERING SUBSCALE – 10 MINS</vt:lpstr>
      <vt:lpstr>CLARITY OF CUES SUBSCALE - 11 MINS</vt:lpstr>
      <vt:lpstr>RESPONSIVENESS TO  CAREGIVER SUBSCALE – 8 MINS</vt:lpstr>
      <vt:lpstr>PowerPoint Presentation</vt:lpstr>
      <vt:lpstr>PowerPoint Presentation</vt:lpstr>
      <vt:lpstr>NCAST TEACHING SCALE</vt:lpstr>
      <vt:lpstr>PowerPoint Presentation</vt:lpstr>
      <vt:lpstr>SENSITIVITY TO CUES SUBSCALE  – 18 MINS</vt:lpstr>
      <vt:lpstr>RESPONSE TO DISTRESS SUBSCALE - 8 MINS</vt:lpstr>
      <vt:lpstr>SOCIAL-EMOTIONAL GROWTH FOSTERING SUBSCALE - 11 MINS</vt:lpstr>
      <vt:lpstr>COGNITIVE GROWTH FOSTERING SUBSCALE – 28 MINS</vt:lpstr>
      <vt:lpstr> OF CUES SUBSCALE- 6 MINS</vt:lpstr>
      <vt:lpstr>RESPONSIVENESS TO CAREGIVER SUBSCALE – 15 MINS</vt:lpstr>
      <vt:lpstr>PAGE 56  TEACHING PRACTICE #1</vt:lpstr>
      <vt:lpstr>PowerPoint Presentation</vt:lpstr>
      <vt:lpstr>PowerPoint Presentation</vt:lpstr>
      <vt:lpstr>WHAT’S INSIDE THE NEW VIDEO CASE? </vt:lpstr>
      <vt:lpstr>INSIDE YOUR NCAST PCI VIDEO CASE</vt:lpstr>
      <vt:lpstr>Browsers that work with PCI USB drives:</vt:lpstr>
      <vt:lpstr>Let’s navigate the drives together. . .</vt:lpstr>
      <vt:lpstr>“I’M SO USED TO THE ‘OLD’ VIDEOS, I’M HESITANT TO JUMP IN!” </vt:lpstr>
      <vt:lpstr>HOW DO WE MAKE THE TRANSITION?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Denise Findlay</cp:lastModifiedBy>
  <cp:revision>64</cp:revision>
  <cp:lastPrinted>2018-07-23T20:00:33Z</cp:lastPrinted>
  <dcterms:created xsi:type="dcterms:W3CDTF">2018-04-25T18:11:48Z</dcterms:created>
  <dcterms:modified xsi:type="dcterms:W3CDTF">2019-02-21T19:36:42Z</dcterms:modified>
  <cp:category/>
</cp:coreProperties>
</file>